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3.jpg" ContentType="image/jpg"/>
  <Override PartName="/ppt/notesSlides/notesSlide2.xml" ContentType="application/vnd.openxmlformats-officedocument.presentationml.notesSlide+xml"/>
  <Override PartName="/ppt/media/image29.jpg" ContentType="image/jpg"/>
  <Override PartName="/ppt/media/image54.jpg" ContentType="image/jpg"/>
  <Override PartName="/ppt/media/image57.jpg" ContentType="image/jpg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sldIdLst>
    <p:sldId id="305" r:id="rId2"/>
    <p:sldId id="295" r:id="rId3"/>
    <p:sldId id="258" r:id="rId4"/>
    <p:sldId id="259" r:id="rId5"/>
    <p:sldId id="260" r:id="rId6"/>
    <p:sldId id="262" r:id="rId7"/>
    <p:sldId id="263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99" r:id="rId17"/>
    <p:sldId id="300" r:id="rId18"/>
    <p:sldId id="297" r:id="rId19"/>
    <p:sldId id="298" r:id="rId20"/>
    <p:sldId id="275" r:id="rId21"/>
    <p:sldId id="276" r:id="rId22"/>
    <p:sldId id="278" r:id="rId23"/>
    <p:sldId id="279" r:id="rId24"/>
    <p:sldId id="280" r:id="rId25"/>
    <p:sldId id="281" r:id="rId26"/>
    <p:sldId id="304" r:id="rId27"/>
    <p:sldId id="290" r:id="rId28"/>
    <p:sldId id="307" r:id="rId29"/>
    <p:sldId id="291" r:id="rId30"/>
    <p:sldId id="284" r:id="rId31"/>
    <p:sldId id="285" r:id="rId32"/>
    <p:sldId id="286" r:id="rId33"/>
    <p:sldId id="303" r:id="rId34"/>
    <p:sldId id="292" r:id="rId35"/>
    <p:sldId id="293" r:id="rId36"/>
    <p:sldId id="294" r:id="rId37"/>
    <p:sldId id="302" r:id="rId38"/>
    <p:sldId id="296" r:id="rId39"/>
    <p:sldId id="289" r:id="rId4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82E3"/>
    <a:srgbClr val="73A9DB"/>
    <a:srgbClr val="E37B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FE571-8CE7-4317-88B2-05E06E39C6EC}" type="datetimeFigureOut">
              <a:rPr lang="fr-FR" smtClean="0"/>
              <a:t>18/02/2021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9C8D20-5AE7-4770-8543-72006C0444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8354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8D20-5AE7-4770-8543-72006C04446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6200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8D20-5AE7-4770-8543-72006C04446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8537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D68DA-0BE6-469B-8008-3F65534583EE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0091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8CD10-2A9D-4806-A4A0-F46E98A0E097}" type="datetime1">
              <a:rPr lang="en-US" smtClean="0"/>
              <a:t>2/18/2021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Marie-Agnès  MIROT   2021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47C4-F4C8-4E0D-A760-9B120CA34F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0840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BF788-015E-4089-B94E-517E1E75A778}" type="datetime1">
              <a:rPr lang="en-US" smtClean="0"/>
              <a:t>2/18/2021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Marie-Agnès  MIROT   2021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47C4-F4C8-4E0D-A760-9B120CA34F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5365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CDA39-7246-4777-8690-C274B6C74C60}" type="datetime1">
              <a:rPr lang="en-US" smtClean="0"/>
              <a:t>2/18/2021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Marie-Agnès  MIROT   2021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47C4-F4C8-4E0D-A760-9B120CA34F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0235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Marie-Agnès  MIROT   2021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A48E3-FE08-400A-8294-4507A3C2D5B5}" type="datetime1">
              <a:rPr lang="en-US" smtClean="0"/>
              <a:t>2/18/2021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4408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83" b="1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10896" y="1577340"/>
            <a:ext cx="270479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202229" y="1577340"/>
            <a:ext cx="270479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Marie-Agnès  MIROT   2021</a:t>
            </a: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FC400-8EC9-4D85-812B-23D9C5D908B0}" type="datetime1">
              <a:rPr lang="en-US" smtClean="0"/>
              <a:t>2/18/2021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7929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83" b="1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Marie-Agnès  MIROT   2021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8A870-A93C-440C-93DB-0D7ACEA72D0B}" type="datetime1">
              <a:rPr lang="en-US" smtClean="0"/>
              <a:t>2/18/2021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7415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50E56-0DA1-4D91-9DC8-55F50D1B8710}" type="datetime1">
              <a:rPr lang="en-US" smtClean="0"/>
              <a:t>2/18/2021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Marie-Agnès  MIROT   2021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47C4-F4C8-4E0D-A760-9B120CA34F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247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35A2-24B2-49A7-AEF1-654639E5AC0B}" type="datetime1">
              <a:rPr lang="en-US" smtClean="0"/>
              <a:t>2/18/2021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Marie-Agnès  MIROT   2021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47C4-F4C8-4E0D-A760-9B120CA34F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8266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6CDE6-8835-40D9-A236-FB451F7AE2D3}" type="datetime1">
              <a:rPr lang="en-US" smtClean="0"/>
              <a:t>2/18/2021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Marie-Agnès  MIROT   2021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47C4-F4C8-4E0D-A760-9B120CA34F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5844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CD5E-B9E2-4044-8233-51961CB73B63}" type="datetime1">
              <a:rPr lang="en-US" smtClean="0"/>
              <a:t>2/18/2021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Marie-Agnès  MIROT   2021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47C4-F4C8-4E0D-A760-9B120CA34F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3640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9C51-AE2B-4E22-B380-017AAA06365B}" type="datetime1">
              <a:rPr lang="en-US" smtClean="0"/>
              <a:t>2/18/2021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Marie-Agnès  MIROT   2021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47C4-F4C8-4E0D-A760-9B120CA34F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3110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6BEB4-8C08-4BF5-AF43-9791247D525A}" type="datetime1">
              <a:rPr lang="en-US" smtClean="0"/>
              <a:t>2/18/2021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Marie-Agnès  MIROT   2021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47C4-F4C8-4E0D-A760-9B120CA34F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1315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476FE-B89A-411C-B6F3-1E0ED7928D57}" type="datetime1">
              <a:rPr lang="en-US" smtClean="0"/>
              <a:t>2/18/2021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Marie-Agnès  MIROT   2021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47C4-F4C8-4E0D-A760-9B120CA34F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8542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1DDBF-5982-4FDE-BCF9-EEF7FFD2ACD5}" type="datetime1">
              <a:rPr lang="en-US" smtClean="0"/>
              <a:t>2/18/2021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Marie-Agnès  MIROT   2021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47C4-F4C8-4E0D-A760-9B120CA34F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2197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AAFB7-DE71-4DB3-9475-C5511D1E4C4F}" type="datetime1">
              <a:rPr lang="en-US" smtClean="0"/>
              <a:t>2/18/2021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Marie-Agnès  MIROT   2021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547C4-F4C8-4E0D-A760-9B120CA34F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985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8.jpg"/><Relationship Id="rId18" Type="http://schemas.openxmlformats.org/officeDocument/2006/relationships/slide" Target="slide11.xml"/><Relationship Id="rId3" Type="http://schemas.openxmlformats.org/officeDocument/2006/relationships/image" Target="../media/image3.png"/><Relationship Id="rId21" Type="http://schemas.openxmlformats.org/officeDocument/2006/relationships/image" Target="../media/image12.png"/><Relationship Id="rId7" Type="http://schemas.openxmlformats.org/officeDocument/2006/relationships/image" Target="../media/image5.jpg"/><Relationship Id="rId12" Type="http://schemas.openxmlformats.org/officeDocument/2006/relationships/slide" Target="slide25.xml"/><Relationship Id="rId17" Type="http://schemas.openxmlformats.org/officeDocument/2006/relationships/image" Target="../media/image10.png"/><Relationship Id="rId2" Type="http://schemas.openxmlformats.org/officeDocument/2006/relationships/slide" Target="slide36.xml"/><Relationship Id="rId16" Type="http://schemas.openxmlformats.org/officeDocument/2006/relationships/slide" Target="slide33.xml"/><Relationship Id="rId20" Type="http://schemas.openxmlformats.org/officeDocument/2006/relationships/hyperlink" Target="Formation%20PAI%20et%20gestes%20d'urgence%20fev%2021.pptx#-1,4,Pr&#233;sentation PowerPoint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" Target="slide31.xm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jpg"/><Relationship Id="rId10" Type="http://schemas.openxmlformats.org/officeDocument/2006/relationships/slide" Target="slide15.xml"/><Relationship Id="rId19" Type="http://schemas.openxmlformats.org/officeDocument/2006/relationships/image" Target="../media/image11.png"/><Relationship Id="rId4" Type="http://schemas.openxmlformats.org/officeDocument/2006/relationships/slide" Target="slide34.xml"/><Relationship Id="rId9" Type="http://schemas.openxmlformats.org/officeDocument/2006/relationships/image" Target="../media/image6.jpg"/><Relationship Id="rId14" Type="http://schemas.openxmlformats.org/officeDocument/2006/relationships/slide" Target="slide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emf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9wjdjJos98" TargetMode="External"/><Relationship Id="rId2" Type="http://schemas.openxmlformats.org/officeDocument/2006/relationships/hyperlink" Target="https://youtu.be/G9wjdjJos98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" Target="slide2.xml"/><Relationship Id="rId5" Type="http://schemas.openxmlformats.org/officeDocument/2006/relationships/hyperlink" Target="STYLOS%20ADRE.mp4" TargetMode="Externa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sj.org/fr/soins-services/E/Epilepsie/Parlons-d-epilepsie/Types-de-crises/videos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Relationship Id="rId4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hyperlink" Target="file:///C:\Users\infirmerie\Videos\videos%20formations\VIDEOS%20FORMATION%20PAI\La%20crise%20focale-motrice.mp4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file:///C:\Users\infirmerie\Videos\videos%20formations\VIDEOS%20FORMATION%20PAI\La%20crise%20tonico-clonique.mp4" TargetMode="External"/><Relationship Id="rId5" Type="http://schemas.openxmlformats.org/officeDocument/2006/relationships/image" Target="../media/image41.png"/><Relationship Id="rId4" Type="http://schemas.openxmlformats.org/officeDocument/2006/relationships/hyperlink" Target="file:///C:\Users\infirmerie\Videos\videos%20formations\VIDEOS%20FORMATION%20PAI\Les%20absences.mp4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Relationship Id="rId4" Type="http://schemas.openxmlformats.org/officeDocument/2006/relationships/slide" Target="slid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gif"/><Relationship Id="rId7" Type="http://schemas.openxmlformats.org/officeDocument/2006/relationships/image" Target="../media/image53.gif"/><Relationship Id="rId2" Type="http://schemas.openxmlformats.org/officeDocument/2006/relationships/hyperlink" Target="https://youtu.be/Eak9JO1zO2U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gif"/><Relationship Id="rId5" Type="http://schemas.openxmlformats.org/officeDocument/2006/relationships/image" Target="../media/image51.gif"/><Relationship Id="rId4" Type="http://schemas.openxmlformats.org/officeDocument/2006/relationships/image" Target="../media/image50.gif"/><Relationship Id="rId9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hyperlink" Target="https://youtu.be/Eak9JO1zO2U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file:///C:\Users\infirmerie\Videos\videos%20formations\VIDEOS%20FORMATION%20PAI\La%20P.L.S.mp4" TargetMode="External"/><Relationship Id="rId5" Type="http://schemas.openxmlformats.org/officeDocument/2006/relationships/slide" Target="slide2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FETzsVY9iI" TargetMode="External"/><Relationship Id="rId7" Type="http://schemas.openxmlformats.org/officeDocument/2006/relationships/slide" Target="slide2.xml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Relationship Id="rId6" Type="http://schemas.openxmlformats.org/officeDocument/2006/relationships/hyperlink" Target="file:///C:\Users\infirmerie\Videos\videos%20formations\VIDEOS%20FORMATION%20PAI\Methode%20HEIMLICH%203emes.mp4" TargetMode="External"/><Relationship Id="rId5" Type="http://schemas.openxmlformats.org/officeDocument/2006/relationships/hyperlink" Target="file:///C:\Users\infirmerie\Videos\videos%20formations\VIDEOS%20FORMATION%20PAI\M&#233;thode%20HEIMLICH%20enseignants.mp4" TargetMode="External"/><Relationship Id="rId4" Type="http://schemas.openxmlformats.org/officeDocument/2006/relationships/hyperlink" Target="https://www.youtube.com/watch?v=mzqP_SaVdLI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slide" Target="slide2.xml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2.xml"/><Relationship Id="rId4" Type="http://schemas.openxmlformats.org/officeDocument/2006/relationships/slide" Target="slide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2.xml"/><Relationship Id="rId6" Type="http://schemas.openxmlformats.org/officeDocument/2006/relationships/slide" Target="slide2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30623D5-F623-4200-B465-317FC590E90D}"/>
              </a:ext>
            </a:extLst>
          </p:cNvPr>
          <p:cNvSpPr txBox="1"/>
          <p:nvPr/>
        </p:nvSpPr>
        <p:spPr>
          <a:xfrm rot="708565">
            <a:off x="5203803" y="2115461"/>
            <a:ext cx="340889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800" dirty="0">
                <a:latin typeface="Cooper Black" panose="0208090404030B020404" pitchFamily="18" charset="0"/>
              </a:rPr>
              <a:t> </a:t>
            </a:r>
            <a:r>
              <a:rPr lang="fr-FR" sz="2800" dirty="0">
                <a:solidFill>
                  <a:srgbClr val="FF0000"/>
                </a:solidFill>
                <a:latin typeface="Cooper Black" panose="0208090404030B020404" pitchFamily="18" charset="0"/>
              </a:rPr>
              <a:t>FORMATION </a:t>
            </a:r>
          </a:p>
          <a:p>
            <a:pPr algn="ctr">
              <a:lnSpc>
                <a:spcPct val="150000"/>
              </a:lnSpc>
            </a:pPr>
            <a:r>
              <a:rPr lang="fr-FR" sz="2800" dirty="0">
                <a:solidFill>
                  <a:srgbClr val="FF0000"/>
                </a:solidFill>
                <a:latin typeface="Cooper Black" panose="0208090404030B020404" pitchFamily="18" charset="0"/>
              </a:rPr>
              <a:t>GESTES D’URGENCE     </a:t>
            </a:r>
          </a:p>
          <a:p>
            <a:pPr algn="ctr">
              <a:lnSpc>
                <a:spcPct val="150000"/>
              </a:lnSpc>
            </a:pPr>
            <a:r>
              <a:rPr lang="fr-FR" sz="2800" dirty="0">
                <a:solidFill>
                  <a:srgbClr val="FF0000"/>
                </a:solidFill>
                <a:latin typeface="Cooper Black" panose="0208090404030B020404" pitchFamily="18" charset="0"/>
              </a:rPr>
              <a:t>   et </a:t>
            </a:r>
          </a:p>
          <a:p>
            <a:pPr algn="ctr">
              <a:lnSpc>
                <a:spcPct val="150000"/>
              </a:lnSpc>
            </a:pPr>
            <a:r>
              <a:rPr lang="fr-FR" sz="28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P.A.I 	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21C5FB6-97F6-44D9-BE52-4422BB975C51}"/>
              </a:ext>
            </a:extLst>
          </p:cNvPr>
          <p:cNvSpPr txBox="1"/>
          <p:nvPr/>
        </p:nvSpPr>
        <p:spPr>
          <a:xfrm rot="216111" flipH="1">
            <a:off x="5302636" y="971949"/>
            <a:ext cx="1931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>
                <a:latin typeface="Lucida Handwriting" panose="03010101010101010101" pitchFamily="66" charset="0"/>
              </a:rPr>
              <a:t>M.Agnès</a:t>
            </a:r>
            <a:r>
              <a:rPr lang="fr-FR" sz="1400" dirty="0">
                <a:latin typeface="Lucida Handwriting" panose="03010101010101010101" pitchFamily="66" charset="0"/>
              </a:rPr>
              <a:t> </a:t>
            </a:r>
          </a:p>
          <a:p>
            <a:pPr algn="ctr"/>
            <a:r>
              <a:rPr lang="fr-FR" sz="1400" dirty="0">
                <a:latin typeface="Lucida Handwriting" panose="03010101010101010101" pitchFamily="66" charset="0"/>
              </a:rPr>
              <a:t>MIROT </a:t>
            </a:r>
          </a:p>
          <a:p>
            <a:pPr algn="ctr"/>
            <a:r>
              <a:rPr lang="fr-FR" sz="1400" dirty="0">
                <a:latin typeface="Lucida Handwriting" panose="03010101010101010101" pitchFamily="66" charset="0"/>
              </a:rPr>
              <a:t> Février </a:t>
            </a:r>
          </a:p>
          <a:p>
            <a:pPr algn="ctr"/>
            <a:r>
              <a:rPr lang="fr-FR" sz="1400" dirty="0">
                <a:latin typeface="Lucida Handwriting" panose="03010101010101010101" pitchFamily="66" charset="0"/>
              </a:rPr>
              <a:t>2021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Marie-Agnès  MIROT   2021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1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59492">
            <a:off x="4029144" y="1461217"/>
            <a:ext cx="652728" cy="65272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 rot="20618747">
            <a:off x="3484985" y="3172449"/>
            <a:ext cx="17883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Lucida Handwriting" panose="03010101010101010101" pitchFamily="66" charset="0"/>
              </a:rPr>
              <a:t>Mise en situation et cas pratiques </a:t>
            </a:r>
          </a:p>
        </p:txBody>
      </p:sp>
    </p:spTree>
    <p:extLst>
      <p:ext uri="{BB962C8B-B14F-4D97-AF65-F5344CB8AC3E}">
        <p14:creationId xmlns:p14="http://schemas.microsoft.com/office/powerpoint/2010/main" val="123888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2092EA7-94FF-4A45-BA7A-99AC9C4E0962}"/>
              </a:ext>
            </a:extLst>
          </p:cNvPr>
          <p:cNvSpPr txBox="1"/>
          <p:nvPr/>
        </p:nvSpPr>
        <p:spPr>
          <a:xfrm>
            <a:off x="588579" y="154753"/>
            <a:ext cx="8390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0070C0"/>
                </a:solidFill>
              </a:rPr>
              <a:t>Conseils aux familles après choc sur le tête</a:t>
            </a:r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04230C31-3530-4459-84FF-706CAD2E7DD7}"/>
              </a:ext>
            </a:extLst>
          </p:cNvPr>
          <p:cNvSpPr/>
          <p:nvPr/>
        </p:nvSpPr>
        <p:spPr>
          <a:xfrm>
            <a:off x="1502280" y="1229879"/>
            <a:ext cx="2052513" cy="24923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309" dirty="0">
                <a:solidFill>
                  <a:srgbClr val="FFFF00"/>
                </a:solidFill>
              </a:rPr>
              <a:t>Signes à surveiller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0A27EC-5FCA-46C6-9746-0706E061986C}"/>
              </a:ext>
            </a:extLst>
          </p:cNvPr>
          <p:cNvSpPr/>
          <p:nvPr/>
        </p:nvSpPr>
        <p:spPr>
          <a:xfrm>
            <a:off x="3896879" y="908677"/>
            <a:ext cx="6792841" cy="38606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54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EAE716F-87DD-47B9-8B44-B1536DF74C2C}"/>
              </a:ext>
            </a:extLst>
          </p:cNvPr>
          <p:cNvSpPr txBox="1"/>
          <p:nvPr/>
        </p:nvSpPr>
        <p:spPr>
          <a:xfrm>
            <a:off x="4043487" y="1001591"/>
            <a:ext cx="6646233" cy="3644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3251" indent="-183251">
              <a:buFontTx/>
              <a:buChar char="-"/>
            </a:pPr>
            <a:r>
              <a:rPr lang="fr-FR" sz="2565" dirty="0"/>
              <a:t>Somnolence</a:t>
            </a:r>
          </a:p>
          <a:p>
            <a:pPr marL="183251" indent="-183251">
              <a:buFontTx/>
              <a:buChar char="-"/>
            </a:pPr>
            <a:r>
              <a:rPr lang="fr-FR" sz="2565" dirty="0"/>
              <a:t>Vomissements</a:t>
            </a:r>
          </a:p>
          <a:p>
            <a:pPr marL="183251" indent="-183251">
              <a:buFontTx/>
              <a:buChar char="-"/>
            </a:pPr>
            <a:r>
              <a:rPr lang="fr-FR" sz="2565" dirty="0"/>
              <a:t>Maux de tête intenses et prolongés (pas d’aspirine)</a:t>
            </a:r>
          </a:p>
          <a:p>
            <a:pPr marL="183251" indent="-183251">
              <a:buFontTx/>
              <a:buChar char="-"/>
            </a:pPr>
            <a:r>
              <a:rPr lang="fr-FR" sz="2565" dirty="0"/>
              <a:t>Comportement anormal ( ne joue pas …)</a:t>
            </a:r>
          </a:p>
          <a:p>
            <a:pPr marL="183251" indent="-183251">
              <a:buFontTx/>
              <a:buChar char="-"/>
            </a:pPr>
            <a:r>
              <a:rPr lang="fr-FR" sz="2565" dirty="0"/>
              <a:t>Troubles de l’équilibre,  de la motricité, de la parole, de la vue…</a:t>
            </a:r>
          </a:p>
          <a:p>
            <a:pPr marL="183251" indent="-183251">
              <a:buFontTx/>
              <a:buChar char="-"/>
            </a:pPr>
            <a:r>
              <a:rPr lang="fr-FR" sz="2565" dirty="0"/>
              <a:t>Écoulement de sang ou de liquide par la nez ou les oreilles</a:t>
            </a:r>
          </a:p>
        </p:txBody>
      </p:sp>
      <p:sp>
        <p:nvSpPr>
          <p:cNvPr id="9" name="Explosion : 14 points 8">
            <a:extLst>
              <a:ext uri="{FF2B5EF4-FFF2-40B4-BE49-F238E27FC236}">
                <a16:creationId xmlns:a16="http://schemas.microsoft.com/office/drawing/2014/main" id="{491375CF-F2FB-4101-B3B4-7AD63F53246F}"/>
              </a:ext>
            </a:extLst>
          </p:cNvPr>
          <p:cNvSpPr/>
          <p:nvPr/>
        </p:nvSpPr>
        <p:spPr>
          <a:xfrm>
            <a:off x="5460698" y="4887046"/>
            <a:ext cx="5033544" cy="1970954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54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CC56AEF-A7AE-4E6A-98C1-93DE33361782}"/>
              </a:ext>
            </a:extLst>
          </p:cNvPr>
          <p:cNvSpPr txBox="1"/>
          <p:nvPr/>
        </p:nvSpPr>
        <p:spPr>
          <a:xfrm>
            <a:off x="6389216" y="5433613"/>
            <a:ext cx="3029900" cy="103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52" dirty="0"/>
              <a:t>Tout choc sur le crâne </a:t>
            </a:r>
          </a:p>
          <a:p>
            <a:pPr algn="ctr"/>
            <a:r>
              <a:rPr lang="fr-FR" sz="2052" dirty="0"/>
              <a:t>ou la face est un </a:t>
            </a:r>
          </a:p>
          <a:p>
            <a:pPr algn="ctr"/>
            <a:r>
              <a:rPr lang="fr-FR" sz="2052" dirty="0"/>
              <a:t>traumatisme crânien !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5"/>
          </p:nvPr>
        </p:nvSpPr>
        <p:spPr>
          <a:xfrm>
            <a:off x="235206" y="6356350"/>
            <a:ext cx="4114800" cy="365125"/>
          </a:xfrm>
        </p:spPr>
        <p:txBody>
          <a:bodyPr/>
          <a:lstStyle/>
          <a:p>
            <a:r>
              <a:rPr lang="fr-FR" dirty="0"/>
              <a:t>Marie-Agnès  MIROT   2021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10</a:t>
            </a:fld>
            <a:endParaRPr lang="fr-FR"/>
          </a:p>
        </p:txBody>
      </p:sp>
      <p:sp>
        <p:nvSpPr>
          <p:cNvPr id="11" name="Bouton d'action : Accueil 10">
            <a:hlinkClick r:id="rId3" action="ppaction://hlinksldjump" highlightClick="1"/>
          </p:cNvPr>
          <p:cNvSpPr/>
          <p:nvPr/>
        </p:nvSpPr>
        <p:spPr>
          <a:xfrm>
            <a:off x="272212" y="6356349"/>
            <a:ext cx="495300" cy="365125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61648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  <p:bldP spid="9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3A47E16-2551-4865-BC52-A5916B132519}"/>
              </a:ext>
            </a:extLst>
          </p:cNvPr>
          <p:cNvSpPr txBox="1"/>
          <p:nvPr/>
        </p:nvSpPr>
        <p:spPr>
          <a:xfrm>
            <a:off x="1702676" y="1062860"/>
            <a:ext cx="91650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>
                <a:solidFill>
                  <a:srgbClr val="0070C0"/>
                </a:solidFill>
              </a:rPr>
              <a:t>Les P.A.I les plus courants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245" y="3511330"/>
            <a:ext cx="5019452" cy="2509726"/>
          </a:xfrm>
          <a:prstGeom prst="rect">
            <a:avLst/>
          </a:prstGeom>
        </p:spPr>
      </p:pic>
      <p:sp>
        <p:nvSpPr>
          <p:cNvPr id="7" name="Espace réservé du pied de page 6"/>
          <p:cNvSpPr>
            <a:spLocks noGrp="1"/>
          </p:cNvSpPr>
          <p:nvPr>
            <p:ph type="ftr" sz="quarter" idx="5"/>
          </p:nvPr>
        </p:nvSpPr>
        <p:spPr>
          <a:xfrm>
            <a:off x="4142772" y="6356350"/>
            <a:ext cx="4114800" cy="365125"/>
          </a:xfrm>
        </p:spPr>
        <p:txBody>
          <a:bodyPr/>
          <a:lstStyle/>
          <a:p>
            <a:r>
              <a:rPr lang="fr-FR"/>
              <a:t>Marie-Agnès  MIROT   2021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11</a:t>
            </a:fld>
            <a:endParaRPr lang="fr-FR"/>
          </a:p>
        </p:txBody>
      </p:sp>
      <p:sp>
        <p:nvSpPr>
          <p:cNvPr id="9" name="Bouton d'action : Accueil 8">
            <a:hlinkClick r:id="rId3" action="ppaction://hlinksldjump" highlightClick="1"/>
          </p:cNvPr>
          <p:cNvSpPr/>
          <p:nvPr/>
        </p:nvSpPr>
        <p:spPr>
          <a:xfrm>
            <a:off x="272212" y="6356349"/>
            <a:ext cx="495300" cy="365125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8239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E6E68EE-D5C7-4ECF-8C6E-95291EDB6E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9" b="3907"/>
          <a:stretch/>
        </p:blipFill>
        <p:spPr>
          <a:xfrm>
            <a:off x="4918634" y="0"/>
            <a:ext cx="5205187" cy="664541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41130" y="1681655"/>
            <a:ext cx="28272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Le formulaire que vous connaissez :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5"/>
          </p:nvPr>
        </p:nvSpPr>
        <p:spPr>
          <a:xfrm>
            <a:off x="346276" y="6358199"/>
            <a:ext cx="4114800" cy="365125"/>
          </a:xfrm>
        </p:spPr>
        <p:txBody>
          <a:bodyPr/>
          <a:lstStyle/>
          <a:p>
            <a:r>
              <a:rPr lang="fr-FR" dirty="0"/>
              <a:t>Marie-Agnès  MIROT   2021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12</a:t>
            </a:fld>
            <a:endParaRPr lang="fr-FR"/>
          </a:p>
        </p:txBody>
      </p:sp>
      <p:sp>
        <p:nvSpPr>
          <p:cNvPr id="6" name="Bouton d'action : Accueil 5">
            <a:hlinkClick r:id="rId3" action="ppaction://hlinksldjump" highlightClick="1"/>
          </p:cNvPr>
          <p:cNvSpPr/>
          <p:nvPr/>
        </p:nvSpPr>
        <p:spPr>
          <a:xfrm>
            <a:off x="272212" y="6356349"/>
            <a:ext cx="495300" cy="365125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493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E6E68EE-D5C7-4ECF-8C6E-95291EDB6E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5" t="6903" r="625" b="54600"/>
          <a:stretch/>
        </p:blipFill>
        <p:spPr>
          <a:xfrm>
            <a:off x="780161" y="70697"/>
            <a:ext cx="10990177" cy="6621018"/>
          </a:xfrm>
          <a:prstGeom prst="rect">
            <a:avLst/>
          </a:prstGeom>
        </p:spPr>
      </p:pic>
      <p:sp>
        <p:nvSpPr>
          <p:cNvPr id="2" name="Organigramme : Procédé 1">
            <a:extLst>
              <a:ext uri="{FF2B5EF4-FFF2-40B4-BE49-F238E27FC236}">
                <a16:creationId xmlns:a16="http://schemas.microsoft.com/office/drawing/2014/main" id="{312EF079-735C-43FC-9CFC-66BC37DB3568}"/>
              </a:ext>
            </a:extLst>
          </p:cNvPr>
          <p:cNvSpPr/>
          <p:nvPr/>
        </p:nvSpPr>
        <p:spPr>
          <a:xfrm>
            <a:off x="4268348" y="6144662"/>
            <a:ext cx="4013804" cy="547053"/>
          </a:xfrm>
          <a:prstGeom prst="flowChartProcess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54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5"/>
          </p:nvPr>
        </p:nvSpPr>
        <p:spPr>
          <a:xfrm>
            <a:off x="357851" y="6369774"/>
            <a:ext cx="2466372" cy="351702"/>
          </a:xfrm>
        </p:spPr>
        <p:txBody>
          <a:bodyPr/>
          <a:lstStyle/>
          <a:p>
            <a:r>
              <a:rPr lang="fr-FR" dirty="0"/>
              <a:t>Marie-Agnès  MIROT   2021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13</a:t>
            </a:fld>
            <a:endParaRPr lang="fr-FR"/>
          </a:p>
        </p:txBody>
      </p:sp>
      <p:sp>
        <p:nvSpPr>
          <p:cNvPr id="6" name="Bouton d'action : Accueil 5">
            <a:hlinkClick r:id="rId3" action="ppaction://hlinksldjump" highlightClick="1"/>
          </p:cNvPr>
          <p:cNvSpPr/>
          <p:nvPr/>
        </p:nvSpPr>
        <p:spPr>
          <a:xfrm>
            <a:off x="204063" y="6356349"/>
            <a:ext cx="495300" cy="365125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11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E6E68EE-D5C7-4ECF-8C6E-95291EDB6E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36" b="5627"/>
          <a:stretch/>
        </p:blipFill>
        <p:spPr>
          <a:xfrm>
            <a:off x="1160195" y="70698"/>
            <a:ext cx="9871610" cy="6787302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5"/>
          </p:nvPr>
        </p:nvSpPr>
        <p:spPr>
          <a:xfrm>
            <a:off x="1160195" y="6360047"/>
            <a:ext cx="2188580" cy="365125"/>
          </a:xfrm>
        </p:spPr>
        <p:txBody>
          <a:bodyPr/>
          <a:lstStyle/>
          <a:p>
            <a:r>
              <a:rPr lang="fr-FR" dirty="0"/>
              <a:t>Marie-Agnès  MIROT   2021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14</a:t>
            </a:fld>
            <a:endParaRPr lang="fr-FR"/>
          </a:p>
        </p:txBody>
      </p:sp>
      <p:sp>
        <p:nvSpPr>
          <p:cNvPr id="5" name="Bouton d'action : Accueil 4">
            <a:hlinkClick r:id="rId3" action="ppaction://hlinksldjump" highlightClick="1"/>
          </p:cNvPr>
          <p:cNvSpPr/>
          <p:nvPr/>
        </p:nvSpPr>
        <p:spPr>
          <a:xfrm>
            <a:off x="218955" y="6356349"/>
            <a:ext cx="495300" cy="365125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931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86138" y="0"/>
            <a:ext cx="9323296" cy="6858000"/>
          </a:xfrm>
          <a:prstGeom prst="rect">
            <a:avLst/>
          </a:prstGeom>
          <a:blipFill>
            <a:blip r:embed="rId2" cstate="print"/>
            <a:srcRect/>
            <a:stretch>
              <a:fillRect t="-2061" b="-2611"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F94ADD0-C175-40DA-B21D-CE7ABAE4FD33}"/>
              </a:ext>
            </a:extLst>
          </p:cNvPr>
          <p:cNvSpPr txBox="1"/>
          <p:nvPr/>
        </p:nvSpPr>
        <p:spPr>
          <a:xfrm>
            <a:off x="5242300" y="203086"/>
            <a:ext cx="2296860" cy="7437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4233" dirty="0"/>
              <a:t>  Asthme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0D6036A-3773-4CC5-A4B8-FF47E172CA75}"/>
              </a:ext>
            </a:extLst>
          </p:cNvPr>
          <p:cNvSpPr txBox="1"/>
          <p:nvPr/>
        </p:nvSpPr>
        <p:spPr>
          <a:xfrm>
            <a:off x="3686925" y="6125399"/>
            <a:ext cx="1172865" cy="408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52" dirty="0"/>
              <a:t>  Asthme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33E1C68-6AD3-48F9-B680-0A9B73BCD14F}"/>
              </a:ext>
            </a:extLst>
          </p:cNvPr>
          <p:cNvSpPr txBox="1"/>
          <p:nvPr/>
        </p:nvSpPr>
        <p:spPr>
          <a:xfrm>
            <a:off x="5254883" y="5967503"/>
            <a:ext cx="1324152" cy="7239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52" dirty="0"/>
              <a:t>  Crise d’Asthme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5FD5D44-B9E6-4760-934F-62391A14764A}"/>
              </a:ext>
            </a:extLst>
          </p:cNvPr>
          <p:cNvSpPr txBox="1"/>
          <p:nvPr/>
        </p:nvSpPr>
        <p:spPr>
          <a:xfrm>
            <a:off x="2302779" y="6125400"/>
            <a:ext cx="1172865" cy="408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52" dirty="0"/>
              <a:t>  Normal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2007476" cy="6858000"/>
          </a:xfrm>
          <a:prstGeom prst="rect">
            <a:avLst/>
          </a:prstGeom>
          <a:solidFill>
            <a:schemeClr val="accent4">
              <a:lumMod val="20000"/>
              <a:lumOff val="8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10962289" y="0"/>
            <a:ext cx="1203241" cy="6858000"/>
          </a:xfrm>
          <a:prstGeom prst="rect">
            <a:avLst/>
          </a:prstGeom>
          <a:solidFill>
            <a:schemeClr val="accent4">
              <a:lumMod val="20000"/>
              <a:lumOff val="8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5"/>
          </p:nvPr>
        </p:nvSpPr>
        <p:spPr>
          <a:xfrm>
            <a:off x="9239491" y="6125399"/>
            <a:ext cx="2952509" cy="365125"/>
          </a:xfrm>
        </p:spPr>
        <p:txBody>
          <a:bodyPr/>
          <a:lstStyle/>
          <a:p>
            <a:r>
              <a:rPr lang="fr-FR" dirty="0"/>
              <a:t>Marie-Agnès  MIROT   2021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15</a:t>
            </a:fld>
            <a:endParaRPr lang="fr-FR"/>
          </a:p>
        </p:txBody>
      </p:sp>
      <p:sp>
        <p:nvSpPr>
          <p:cNvPr id="11" name="Bouton d'action : Accueil 10">
            <a:hlinkClick r:id="rId3" action="ppaction://hlinksldjump" highlightClick="1"/>
          </p:cNvPr>
          <p:cNvSpPr/>
          <p:nvPr/>
        </p:nvSpPr>
        <p:spPr>
          <a:xfrm>
            <a:off x="272212" y="6356349"/>
            <a:ext cx="495300" cy="365125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9941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817C8E2-07C1-47B0-ACBC-403766B9F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Marie-Agnès  MIROT   2021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F2DB7EC-4D86-4520-919E-881EE4298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47C4-F4C8-4E0D-A760-9B120CA34FA8}" type="slidenum">
              <a:rPr lang="fr-FR" smtClean="0"/>
              <a:t>16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639A330-687B-49D8-954B-DDB9457C6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035" y="153878"/>
            <a:ext cx="8733181" cy="6560200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8A5BA9A9-3ABD-4F47-B067-499307A86725}"/>
              </a:ext>
            </a:extLst>
          </p:cNvPr>
          <p:cNvSpPr/>
          <p:nvPr/>
        </p:nvSpPr>
        <p:spPr>
          <a:xfrm>
            <a:off x="5734879" y="2478157"/>
            <a:ext cx="4114800" cy="11926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54"/>
          </a:p>
        </p:txBody>
      </p:sp>
      <p:sp>
        <p:nvSpPr>
          <p:cNvPr id="7" name="Étoile : 10 branches 6">
            <a:extLst>
              <a:ext uri="{FF2B5EF4-FFF2-40B4-BE49-F238E27FC236}">
                <a16:creationId xmlns:a16="http://schemas.microsoft.com/office/drawing/2014/main" id="{3CE644B2-7832-4250-B91B-221A93D5C9DE}"/>
              </a:ext>
            </a:extLst>
          </p:cNvPr>
          <p:cNvSpPr/>
          <p:nvPr/>
        </p:nvSpPr>
        <p:spPr>
          <a:xfrm>
            <a:off x="3326297" y="4797287"/>
            <a:ext cx="1789042" cy="1722783"/>
          </a:xfrm>
          <a:prstGeom prst="star10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56A91C9-6808-4465-8D34-B3F184FE5D82}"/>
              </a:ext>
            </a:extLst>
          </p:cNvPr>
          <p:cNvSpPr txBox="1"/>
          <p:nvPr/>
        </p:nvSpPr>
        <p:spPr>
          <a:xfrm>
            <a:off x="8408836" y="612188"/>
            <a:ext cx="2881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DE PSMAT au CM1</a:t>
            </a:r>
          </a:p>
        </p:txBody>
      </p:sp>
    </p:spTree>
    <p:extLst>
      <p:ext uri="{BB962C8B-B14F-4D97-AF65-F5344CB8AC3E}">
        <p14:creationId xmlns:p14="http://schemas.microsoft.com/office/powerpoint/2010/main" val="263438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DFD65F7-09DA-4832-BA24-767A4BD25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63982"/>
            <a:ext cx="9383151" cy="6607852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AC8903F-CD9E-4D89-A2F3-098940ADF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42982" y="6356350"/>
            <a:ext cx="4114800" cy="365125"/>
          </a:xfrm>
        </p:spPr>
        <p:txBody>
          <a:bodyPr/>
          <a:lstStyle/>
          <a:p>
            <a:r>
              <a:rPr lang="fr-FR" dirty="0"/>
              <a:t>Marie-Agnès  MIROT   2021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2B1C806-DE29-4EE6-90D4-35296AC3E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47C4-F4C8-4E0D-A760-9B120CA34FA8}" type="slidenum">
              <a:rPr lang="fr-FR" smtClean="0"/>
              <a:t>17</a:t>
            </a:fld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F56501C-49FB-461F-B79C-95EDB8ED560D}"/>
              </a:ext>
            </a:extLst>
          </p:cNvPr>
          <p:cNvSpPr/>
          <p:nvPr/>
        </p:nvSpPr>
        <p:spPr>
          <a:xfrm>
            <a:off x="2159876" y="1406557"/>
            <a:ext cx="3342290" cy="16602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285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21078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DB3119C-E343-4C97-873F-B8F242B27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Marie-Agnès  MIROT   2021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A390825-A43E-4D88-95BB-D7D4B18A9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47C4-F4C8-4E0D-A760-9B120CA34FA8}" type="slidenum">
              <a:rPr lang="fr-FR" smtClean="0"/>
              <a:t>18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90D889E-022D-46DD-A339-C51FB0D7D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90790"/>
            <a:ext cx="8534400" cy="6276420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AC5D047C-D7FB-4AD0-A579-1E1075FA381B}"/>
              </a:ext>
            </a:extLst>
          </p:cNvPr>
          <p:cNvSpPr/>
          <p:nvPr/>
        </p:nvSpPr>
        <p:spPr>
          <a:xfrm>
            <a:off x="6096000" y="2226365"/>
            <a:ext cx="2385391" cy="9144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D9E3E4F-CF44-4265-9C67-65EF7C7626FD}"/>
              </a:ext>
            </a:extLst>
          </p:cNvPr>
          <p:cNvSpPr txBox="1"/>
          <p:nvPr/>
        </p:nvSpPr>
        <p:spPr>
          <a:xfrm>
            <a:off x="8408836" y="612188"/>
            <a:ext cx="2791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A PARTIR DU CM2</a:t>
            </a:r>
          </a:p>
        </p:txBody>
      </p:sp>
    </p:spTree>
    <p:extLst>
      <p:ext uri="{BB962C8B-B14F-4D97-AF65-F5344CB8AC3E}">
        <p14:creationId xmlns:p14="http://schemas.microsoft.com/office/powerpoint/2010/main" val="333040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283B332-A252-4C2B-B492-638042800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Marie-Agnès  MIROT   2021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6FC1B76-40F6-4B73-84D7-8A57E9231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47C4-F4C8-4E0D-A760-9B120CA34FA8}" type="slidenum">
              <a:rPr lang="fr-FR" smtClean="0"/>
              <a:t>19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E4CA52B-C9AB-4AA2-AD66-B3EC37E34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991" y="127432"/>
            <a:ext cx="9289774" cy="6631515"/>
          </a:xfrm>
          <a:prstGeom prst="rect">
            <a:avLst/>
          </a:prstGeom>
          <a:noFill/>
          <a:ln w="31750">
            <a:noFill/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DD2BEBC3-B9D6-4CE6-A1DF-A389B9CD5D5C}"/>
              </a:ext>
            </a:extLst>
          </p:cNvPr>
          <p:cNvSpPr/>
          <p:nvPr/>
        </p:nvSpPr>
        <p:spPr>
          <a:xfrm>
            <a:off x="2159876" y="1406557"/>
            <a:ext cx="3342290" cy="202244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285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06842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9C521A4-F18E-4C52-B81C-55A2E38581B5}"/>
              </a:ext>
            </a:extLst>
          </p:cNvPr>
          <p:cNvSpPr txBox="1"/>
          <p:nvPr/>
        </p:nvSpPr>
        <p:spPr>
          <a:xfrm>
            <a:off x="2649160" y="175864"/>
            <a:ext cx="35429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>
                <a:latin typeface="Comic Sans MS" panose="030F0702030302020204" pitchFamily="66" charset="0"/>
              </a:rPr>
              <a:t>Sommaire :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60012" y="1022249"/>
            <a:ext cx="5959766" cy="5555367"/>
          </a:xfrm>
          <a:prstGeom prst="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fr-FR" sz="3200" dirty="0"/>
              <a:t>Les blessures    </a:t>
            </a:r>
            <a:endParaRPr lang="fr-FR" sz="2400" dirty="0"/>
          </a:p>
          <a:p>
            <a:pPr marL="285750" indent="-28575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3200" dirty="0"/>
              <a:t>Les PAI les plus courants  </a:t>
            </a:r>
          </a:p>
          <a:p>
            <a:pPr marL="285750" indent="-28575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3200" dirty="0"/>
              <a:t>L’asthme</a:t>
            </a:r>
          </a:p>
          <a:p>
            <a:pPr marL="285750" indent="-28575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3200" dirty="0"/>
              <a:t>L’allergie</a:t>
            </a:r>
          </a:p>
          <a:p>
            <a:pPr marL="285750" indent="-28575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3200" dirty="0"/>
              <a:t>L’épilepsie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724891" y="945305"/>
            <a:ext cx="5324355" cy="5632311"/>
          </a:xfrm>
          <a:prstGeom prst="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3200" dirty="0"/>
              <a:t>La PLS</a:t>
            </a:r>
          </a:p>
          <a:p>
            <a:pPr marL="285750" indent="-28575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3200" dirty="0"/>
              <a:t>L’hémophilie</a:t>
            </a:r>
          </a:p>
          <a:p>
            <a:pPr marL="285750" indent="-28575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3200" dirty="0"/>
              <a:t>l’étouffement</a:t>
            </a:r>
          </a:p>
          <a:p>
            <a:pPr marL="285750" indent="-28575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3200" dirty="0"/>
              <a:t>La Drépanocytose  </a:t>
            </a:r>
          </a:p>
          <a:p>
            <a:pPr marL="285750" indent="-28575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3200" dirty="0"/>
              <a:t>Le diabète</a:t>
            </a:r>
          </a:p>
        </p:txBody>
      </p:sp>
      <p:pic>
        <p:nvPicPr>
          <p:cNvPr id="5" name="Imag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77" y="5648445"/>
            <a:ext cx="773513" cy="773513"/>
          </a:xfrm>
          <a:prstGeom prst="rect">
            <a:avLst/>
          </a:prstGeom>
        </p:spPr>
      </p:pic>
      <p:pic>
        <p:nvPicPr>
          <p:cNvPr id="6" name="Imag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77" y="4583575"/>
            <a:ext cx="704066" cy="704066"/>
          </a:xfrm>
          <a:prstGeom prst="rect">
            <a:avLst/>
          </a:prstGeom>
        </p:spPr>
      </p:pic>
      <p:pic>
        <p:nvPicPr>
          <p:cNvPr id="10" name="Image 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6" r="19764"/>
          <a:stretch/>
        </p:blipFill>
        <p:spPr>
          <a:xfrm>
            <a:off x="10922821" y="2351650"/>
            <a:ext cx="508889" cy="715736"/>
          </a:xfrm>
          <a:prstGeom prst="rect">
            <a:avLst/>
          </a:prstGeom>
        </p:spPr>
      </p:pic>
      <p:pic>
        <p:nvPicPr>
          <p:cNvPr id="11" name="Imag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5" b="29941"/>
          <a:stretch/>
        </p:blipFill>
        <p:spPr>
          <a:xfrm>
            <a:off x="4699320" y="4840174"/>
            <a:ext cx="1386179" cy="447467"/>
          </a:xfrm>
          <a:prstGeom prst="rect">
            <a:avLst/>
          </a:prstGeom>
        </p:spPr>
      </p:pic>
      <p:pic>
        <p:nvPicPr>
          <p:cNvPr id="12" name="Image 1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9" t="-2" r="22790" b="4577"/>
          <a:stretch/>
        </p:blipFill>
        <p:spPr>
          <a:xfrm>
            <a:off x="5219601" y="3382590"/>
            <a:ext cx="612000" cy="918000"/>
          </a:xfrm>
          <a:prstGeom prst="rect">
            <a:avLst/>
          </a:prstGeom>
        </p:spPr>
      </p:pic>
      <p:pic>
        <p:nvPicPr>
          <p:cNvPr id="14" name="Image 1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007" y="5618512"/>
            <a:ext cx="899191" cy="845239"/>
          </a:xfrm>
          <a:prstGeom prst="rect">
            <a:avLst/>
          </a:prstGeom>
        </p:spPr>
      </p:pic>
      <p:pic>
        <p:nvPicPr>
          <p:cNvPr id="17" name="Image 16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3886"/>
          <a:stretch/>
        </p:blipFill>
        <p:spPr>
          <a:xfrm>
            <a:off x="10935598" y="1247191"/>
            <a:ext cx="455537" cy="616334"/>
          </a:xfrm>
          <a:prstGeom prst="rect">
            <a:avLst/>
          </a:prstGeom>
        </p:spPr>
      </p:pic>
      <p:pic>
        <p:nvPicPr>
          <p:cNvPr id="15" name="Image 14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814" y="3382590"/>
            <a:ext cx="520896" cy="820755"/>
          </a:xfrm>
          <a:prstGeom prst="rect">
            <a:avLst/>
          </a:prstGeom>
        </p:spPr>
      </p:pic>
      <p:pic>
        <p:nvPicPr>
          <p:cNvPr id="18" name="Image 17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7" t="14373" r="32477" b="20571"/>
          <a:stretch/>
        </p:blipFill>
        <p:spPr>
          <a:xfrm>
            <a:off x="5219601" y="2320692"/>
            <a:ext cx="612000" cy="756000"/>
          </a:xfrm>
          <a:prstGeom prst="rect">
            <a:avLst/>
          </a:prstGeom>
        </p:spPr>
      </p:pic>
      <p:pic>
        <p:nvPicPr>
          <p:cNvPr id="19" name="Image 18">
            <a:hlinkClick r:id="rId20" action="ppaction://hlinkpres?slideindex=4&amp;slidetitle=Présentation PowerPoint"/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4" t="1" r="18084" b="7610"/>
          <a:stretch/>
        </p:blipFill>
        <p:spPr>
          <a:xfrm>
            <a:off x="5280454" y="1374512"/>
            <a:ext cx="490294" cy="709635"/>
          </a:xfrm>
          <a:prstGeom prst="rect">
            <a:avLst/>
          </a:prstGeom>
        </p:spPr>
      </p:pic>
      <p:sp>
        <p:nvSpPr>
          <p:cNvPr id="20" name="Espace réservé du pied de page 19"/>
          <p:cNvSpPr>
            <a:spLocks noGrp="1"/>
          </p:cNvSpPr>
          <p:nvPr>
            <p:ph type="ftr" sz="quarter" idx="5"/>
          </p:nvPr>
        </p:nvSpPr>
        <p:spPr>
          <a:xfrm>
            <a:off x="4028099" y="6556315"/>
            <a:ext cx="4114800" cy="365125"/>
          </a:xfrm>
        </p:spPr>
        <p:txBody>
          <a:bodyPr/>
          <a:lstStyle/>
          <a:p>
            <a:r>
              <a:rPr lang="fr-FR" dirty="0"/>
              <a:t>Marie-Agnès  MIROT   2021</a:t>
            </a:r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9275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69186" y="226958"/>
            <a:ext cx="5337876" cy="685333"/>
          </a:xfrm>
          <a:prstGeom prst="rect">
            <a:avLst/>
          </a:prstGeom>
        </p:spPr>
        <p:txBody>
          <a:bodyPr vert="horz" wrap="square" lIns="0" tIns="8145" rIns="0" bIns="0" rtlCol="0" anchor="ctr">
            <a:spAutoFit/>
          </a:bodyPr>
          <a:lstStyle/>
          <a:p>
            <a:pPr marL="8145">
              <a:lnSpc>
                <a:spcPct val="100000"/>
              </a:lnSpc>
              <a:spcBef>
                <a:spcPts val="64"/>
              </a:spcBef>
            </a:pPr>
            <a:r>
              <a:rPr lang="fr-FR" sz="3848" spc="-3" dirty="0">
                <a:latin typeface="Times New Roman"/>
                <a:cs typeface="Times New Roman"/>
              </a:rPr>
              <a:t>  </a:t>
            </a:r>
            <a:r>
              <a:rPr lang="fr-FR" sz="4400" dirty="0">
                <a:latin typeface="Comic Sans MS" panose="030F0702030302020204" pitchFamily="66" charset="0"/>
                <a:ea typeface="+mn-ea"/>
                <a:cs typeface="+mn-cs"/>
              </a:rPr>
              <a:t>L’</a:t>
            </a:r>
            <a:r>
              <a:rPr sz="4400" dirty="0">
                <a:latin typeface="Comic Sans MS" panose="030F0702030302020204" pitchFamily="66" charset="0"/>
                <a:ea typeface="+mn-ea"/>
                <a:cs typeface="+mn-cs"/>
              </a:rPr>
              <a:t> ALLERGIE</a:t>
            </a:r>
          </a:p>
        </p:txBody>
      </p:sp>
      <p:sp>
        <p:nvSpPr>
          <p:cNvPr id="3" name="object 3"/>
          <p:cNvSpPr/>
          <p:nvPr/>
        </p:nvSpPr>
        <p:spPr>
          <a:xfrm>
            <a:off x="2081048" y="1124607"/>
            <a:ext cx="8639503" cy="57333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5"/>
          </p:nvPr>
        </p:nvSpPr>
        <p:spPr>
          <a:xfrm>
            <a:off x="23648" y="6471574"/>
            <a:ext cx="4114800" cy="365125"/>
          </a:xfrm>
        </p:spPr>
        <p:txBody>
          <a:bodyPr/>
          <a:lstStyle/>
          <a:p>
            <a:r>
              <a:rPr lang="fr-FR" dirty="0"/>
              <a:t>Marie-Agnès  MIROT   2021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20</a:t>
            </a:fld>
            <a:endParaRPr lang="fr-FR"/>
          </a:p>
        </p:txBody>
      </p:sp>
      <p:sp>
        <p:nvSpPr>
          <p:cNvPr id="6" name="Bouton d'action : Accueil 5">
            <a:hlinkClick r:id="rId3" action="ppaction://hlinksldjump" highlightClick="1"/>
          </p:cNvPr>
          <p:cNvSpPr/>
          <p:nvPr/>
        </p:nvSpPr>
        <p:spPr>
          <a:xfrm>
            <a:off x="272212" y="6356349"/>
            <a:ext cx="495300" cy="365125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199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C4C1FD0-AA50-477B-B8A5-373624B8DE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" t="6853" r="-1529" b="-651"/>
          <a:stretch/>
        </p:blipFill>
        <p:spPr>
          <a:xfrm>
            <a:off x="7272951" y="416605"/>
            <a:ext cx="4709051" cy="63000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138855" y="6356349"/>
            <a:ext cx="1671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Page recto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9146627" y="6441395"/>
            <a:ext cx="1671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Page verso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fr-FR"/>
              <a:t>Marie-Agnès  MIROT   2021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21</a:t>
            </a:fld>
            <a:endParaRPr lang="fr-FR"/>
          </a:p>
        </p:txBody>
      </p:sp>
      <p:sp>
        <p:nvSpPr>
          <p:cNvPr id="8" name="Bouton d'action : Accueil 7">
            <a:hlinkClick r:id="rId3" action="ppaction://hlinksldjump" highlightClick="1"/>
          </p:cNvPr>
          <p:cNvSpPr/>
          <p:nvPr/>
        </p:nvSpPr>
        <p:spPr>
          <a:xfrm>
            <a:off x="272212" y="6356349"/>
            <a:ext cx="495300" cy="365125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9" name="Objet 8">
            <a:extLst>
              <a:ext uri="{FF2B5EF4-FFF2-40B4-BE49-F238E27FC236}">
                <a16:creationId xmlns:a16="http://schemas.microsoft.com/office/drawing/2014/main" id="{C5065907-2DE9-4C81-A1B8-DA592F957A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4450503"/>
              </p:ext>
            </p:extLst>
          </p:nvPr>
        </p:nvGraphicFramePr>
        <p:xfrm>
          <a:off x="702358" y="186353"/>
          <a:ext cx="4709050" cy="63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667204" imgH="8019948" progId="AcroExch.Document.DC">
                  <p:embed/>
                </p:oleObj>
              </mc:Choice>
              <mc:Fallback>
                <p:oleObj name="Acrobat Document" r:id="rId4" imgW="5667204" imgH="8019948" progId="AcroExch.Document.DC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1A17540E-4F08-4B62-A9B0-A25276765A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2358" y="186353"/>
                        <a:ext cx="4709050" cy="63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71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C4C1FD0-AA50-477B-B8A5-373624B8DE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" t="7143" r="2684" b="54416"/>
          <a:stretch/>
        </p:blipFill>
        <p:spPr>
          <a:xfrm>
            <a:off x="214856" y="266160"/>
            <a:ext cx="10976661" cy="6428929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7E262E6D-9859-4292-88F2-C5899BAE92B0}"/>
              </a:ext>
            </a:extLst>
          </p:cNvPr>
          <p:cNvSpPr/>
          <p:nvPr/>
        </p:nvSpPr>
        <p:spPr>
          <a:xfrm>
            <a:off x="7595287" y="4725857"/>
            <a:ext cx="1026257" cy="733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54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7A6EBC3-CE53-422D-B1AA-B886C878DA60}"/>
              </a:ext>
            </a:extLst>
          </p:cNvPr>
          <p:cNvSpPr/>
          <p:nvPr/>
        </p:nvSpPr>
        <p:spPr>
          <a:xfrm>
            <a:off x="7694005" y="5710473"/>
            <a:ext cx="1026257" cy="733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54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349B779-33A0-4DA4-BB8B-1363C95598A5}"/>
              </a:ext>
            </a:extLst>
          </p:cNvPr>
          <p:cNvSpPr txBox="1"/>
          <p:nvPr/>
        </p:nvSpPr>
        <p:spPr>
          <a:xfrm>
            <a:off x="7855115" y="5942020"/>
            <a:ext cx="704039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54" dirty="0"/>
              <a:t>Nbre de 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5"/>
          </p:nvPr>
        </p:nvSpPr>
        <p:spPr>
          <a:xfrm>
            <a:off x="7461997" y="6650673"/>
            <a:ext cx="2516529" cy="170204"/>
          </a:xfrm>
        </p:spPr>
        <p:txBody>
          <a:bodyPr/>
          <a:lstStyle/>
          <a:p>
            <a:r>
              <a:rPr lang="fr-FR" dirty="0"/>
              <a:t>Marie-Agnès  MIROT   2021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22</a:t>
            </a:fld>
            <a:endParaRPr lang="fr-FR"/>
          </a:p>
        </p:txBody>
      </p:sp>
      <p:sp>
        <p:nvSpPr>
          <p:cNvPr id="8" name="Bouton d'action : Accueil 7">
            <a:hlinkClick r:id="rId3" action="ppaction://hlinksldjump" highlightClick="1"/>
          </p:cNvPr>
          <p:cNvSpPr/>
          <p:nvPr/>
        </p:nvSpPr>
        <p:spPr>
          <a:xfrm>
            <a:off x="52573" y="6329964"/>
            <a:ext cx="495300" cy="365125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760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C4C1FD0-AA50-477B-B8A5-373624B8DE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74" b="9992"/>
          <a:stretch/>
        </p:blipFill>
        <p:spPr>
          <a:xfrm>
            <a:off x="1265011" y="308203"/>
            <a:ext cx="10025961" cy="6439438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B5191221-A29E-4A47-B69F-9830DE7664C5}"/>
              </a:ext>
            </a:extLst>
          </p:cNvPr>
          <p:cNvSpPr/>
          <p:nvPr/>
        </p:nvSpPr>
        <p:spPr>
          <a:xfrm>
            <a:off x="6193739" y="692316"/>
            <a:ext cx="4022316" cy="834462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54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B566E35-E0A1-4FD5-9B94-DD5EACEB816D}"/>
              </a:ext>
            </a:extLst>
          </p:cNvPr>
          <p:cNvSpPr/>
          <p:nvPr/>
        </p:nvSpPr>
        <p:spPr>
          <a:xfrm>
            <a:off x="8128567" y="1568805"/>
            <a:ext cx="733040" cy="684171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54"/>
          </a:p>
        </p:txBody>
      </p:sp>
      <p:sp>
        <p:nvSpPr>
          <p:cNvPr id="9" name="Explosion : 8 points 8">
            <a:extLst>
              <a:ext uri="{FF2B5EF4-FFF2-40B4-BE49-F238E27FC236}">
                <a16:creationId xmlns:a16="http://schemas.microsoft.com/office/drawing/2014/main" id="{914B629A-9FAE-4448-B5CD-787E9D63767C}"/>
              </a:ext>
            </a:extLst>
          </p:cNvPr>
          <p:cNvSpPr/>
          <p:nvPr/>
        </p:nvSpPr>
        <p:spPr>
          <a:xfrm>
            <a:off x="1697758" y="3282392"/>
            <a:ext cx="4740328" cy="2638945"/>
          </a:xfrm>
          <a:prstGeom prst="irregularSeal1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54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5"/>
          </p:nvPr>
        </p:nvSpPr>
        <p:spPr>
          <a:xfrm>
            <a:off x="995423" y="6356349"/>
            <a:ext cx="1909824" cy="391292"/>
          </a:xfrm>
        </p:spPr>
        <p:txBody>
          <a:bodyPr/>
          <a:lstStyle/>
          <a:p>
            <a:r>
              <a:rPr lang="fr-FR" dirty="0"/>
              <a:t>Marie-Agnès  MIROT   2021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23</a:t>
            </a:fld>
            <a:endParaRPr lang="fr-FR"/>
          </a:p>
        </p:txBody>
      </p:sp>
      <p:sp>
        <p:nvSpPr>
          <p:cNvPr id="8" name="Bouton d'action : Accueil 7">
            <a:hlinkClick r:id="rId3" action="ppaction://hlinksldjump" highlightClick="1"/>
          </p:cNvPr>
          <p:cNvSpPr/>
          <p:nvPr/>
        </p:nvSpPr>
        <p:spPr>
          <a:xfrm>
            <a:off x="272212" y="6356349"/>
            <a:ext cx="495300" cy="365125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01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BDB356C-59CB-40FC-977D-8AF326B7B8D6}"/>
              </a:ext>
            </a:extLst>
          </p:cNvPr>
          <p:cNvSpPr txBox="1"/>
          <p:nvPr/>
        </p:nvSpPr>
        <p:spPr>
          <a:xfrm>
            <a:off x="2147449" y="337644"/>
            <a:ext cx="7932684" cy="368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96" dirty="0">
                <a:hlinkClick r:id="rId2"/>
              </a:rPr>
              <a:t>VIDEO: «  Les 4 stylos injectables d’adrénaline » dans Google ou bien dans You Tube</a:t>
            </a:r>
            <a:endParaRPr lang="fr-FR" sz="1796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97E239B-CCE6-4A57-A6A8-1D78024A84B5}"/>
              </a:ext>
            </a:extLst>
          </p:cNvPr>
          <p:cNvSpPr txBox="1"/>
          <p:nvPr/>
        </p:nvSpPr>
        <p:spPr>
          <a:xfrm>
            <a:off x="1648888" y="5579252"/>
            <a:ext cx="4056157" cy="40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52" dirty="0"/>
              <a:t>https://youtu.be/G9wjdjJos98</a:t>
            </a:r>
          </a:p>
        </p:txBody>
      </p:sp>
      <p:pic>
        <p:nvPicPr>
          <p:cNvPr id="5" name="Image 4">
            <a:hlinkClick r:id="rId3"/>
            <a:extLst>
              <a:ext uri="{FF2B5EF4-FFF2-40B4-BE49-F238E27FC236}">
                <a16:creationId xmlns:a16="http://schemas.microsoft.com/office/drawing/2014/main" id="{5E4FE59B-5F43-45D1-9383-B888F8011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786" y="1181009"/>
            <a:ext cx="4582511" cy="3409214"/>
          </a:xfrm>
          <a:prstGeom prst="rect">
            <a:avLst/>
          </a:prstGeom>
        </p:spPr>
      </p:pic>
      <p:pic>
        <p:nvPicPr>
          <p:cNvPr id="6" name="Image 5">
            <a:hlinkClick r:id="rId5" action="ppaction://hlinkfile"/>
            <a:extLst>
              <a:ext uri="{FF2B5EF4-FFF2-40B4-BE49-F238E27FC236}">
                <a16:creationId xmlns:a16="http://schemas.microsoft.com/office/drawing/2014/main" id="{EBA19DB1-DBBA-457E-8E82-D01ACB6A6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2028" y="1181008"/>
            <a:ext cx="4866289" cy="340921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5BCA73E-917B-4DDE-81E2-2B22BCE7CA10}"/>
              </a:ext>
            </a:extLst>
          </p:cNvPr>
          <p:cNvSpPr txBox="1"/>
          <p:nvPr/>
        </p:nvSpPr>
        <p:spPr>
          <a:xfrm>
            <a:off x="7632449" y="5121091"/>
            <a:ext cx="1439818" cy="447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54" dirty="0"/>
              <a:t>VIDEO  ORDINATEUR</a:t>
            </a:r>
          </a:p>
          <a:p>
            <a:endParaRPr lang="fr-FR" sz="1154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77A068D-94BE-4474-A74D-C4157F3C64EE}"/>
              </a:ext>
            </a:extLst>
          </p:cNvPr>
          <p:cNvSpPr txBox="1"/>
          <p:nvPr/>
        </p:nvSpPr>
        <p:spPr>
          <a:xfrm>
            <a:off x="2563056" y="5017035"/>
            <a:ext cx="1399742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54" dirty="0"/>
              <a:t>VIDEO       INTERNET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fr-FR"/>
              <a:t>Marie-Agnès  MIROT   2021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24</a:t>
            </a:fld>
            <a:endParaRPr lang="fr-FR"/>
          </a:p>
        </p:txBody>
      </p:sp>
      <p:sp>
        <p:nvSpPr>
          <p:cNvPr id="10" name="Bouton d'action : Accueil 9">
            <a:hlinkClick r:id="rId6" action="ppaction://hlinksldjump" highlightClick="1"/>
          </p:cNvPr>
          <p:cNvSpPr/>
          <p:nvPr/>
        </p:nvSpPr>
        <p:spPr>
          <a:xfrm>
            <a:off x="272212" y="6356349"/>
            <a:ext cx="495300" cy="365125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812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91947F3-9771-444E-9DC8-B1FEC6A9BF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31"/>
          <a:stretch/>
        </p:blipFill>
        <p:spPr>
          <a:xfrm>
            <a:off x="0" y="0"/>
            <a:ext cx="12160118" cy="601191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967D6A1-BD29-41D8-AEA9-82A1834D308C}"/>
              </a:ext>
            </a:extLst>
          </p:cNvPr>
          <p:cNvSpPr txBox="1"/>
          <p:nvPr/>
        </p:nvSpPr>
        <p:spPr>
          <a:xfrm>
            <a:off x="3025815" y="6215746"/>
            <a:ext cx="8350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Les différentes types de crises en  vidéo</a:t>
            </a:r>
          </a:p>
        </p:txBody>
      </p:sp>
      <p:sp>
        <p:nvSpPr>
          <p:cNvPr id="2" name="Pentagone 1">
            <a:hlinkClick r:id="rId3"/>
          </p:cNvPr>
          <p:cNvSpPr/>
          <p:nvPr/>
        </p:nvSpPr>
        <p:spPr>
          <a:xfrm>
            <a:off x="9806152" y="4593021"/>
            <a:ext cx="2017986" cy="111409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/>
              <a:t>Cliquer ici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5"/>
          </p:nvPr>
        </p:nvSpPr>
        <p:spPr>
          <a:xfrm>
            <a:off x="767512" y="6356349"/>
            <a:ext cx="2100598" cy="391971"/>
          </a:xfrm>
        </p:spPr>
        <p:txBody>
          <a:bodyPr/>
          <a:lstStyle/>
          <a:p>
            <a:r>
              <a:rPr lang="fr-FR" dirty="0"/>
              <a:t>Marie-Agnès  MIROT   2021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25</a:t>
            </a:fld>
            <a:endParaRPr lang="fr-FR"/>
          </a:p>
        </p:txBody>
      </p:sp>
      <p:sp>
        <p:nvSpPr>
          <p:cNvPr id="9" name="Bouton d'action : Accueil 8">
            <a:hlinkClick r:id="rId4" action="ppaction://hlinksldjump" highlightClick="1"/>
          </p:cNvPr>
          <p:cNvSpPr/>
          <p:nvPr/>
        </p:nvSpPr>
        <p:spPr>
          <a:xfrm>
            <a:off x="272212" y="6356349"/>
            <a:ext cx="495300" cy="365125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6603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45890CA-B826-4E21-8EED-BB61596096A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fr-FR"/>
              <a:t>Marie-Agnès  MIROT   2021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CBFC530-93FB-4E10-ADA9-D663891DD94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26</a:t>
            </a:fld>
            <a:endParaRPr lang="fr-FR"/>
          </a:p>
        </p:txBody>
      </p:sp>
      <p:pic>
        <p:nvPicPr>
          <p:cNvPr id="4" name="Image 3">
            <a:hlinkClick r:id="rId2" action="ppaction://hlinkfile"/>
            <a:extLst>
              <a:ext uri="{FF2B5EF4-FFF2-40B4-BE49-F238E27FC236}">
                <a16:creationId xmlns:a16="http://schemas.microsoft.com/office/drawing/2014/main" id="{8B7D5ABB-E9F0-4AA8-943F-16305792A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178" y="495175"/>
            <a:ext cx="2931421" cy="3411318"/>
          </a:xfrm>
          <a:prstGeom prst="rect">
            <a:avLst/>
          </a:prstGeom>
        </p:spPr>
      </p:pic>
      <p:pic>
        <p:nvPicPr>
          <p:cNvPr id="6" name="Image 5">
            <a:hlinkClick r:id="rId4" action="ppaction://hlinkfile"/>
            <a:extLst>
              <a:ext uri="{FF2B5EF4-FFF2-40B4-BE49-F238E27FC236}">
                <a16:creationId xmlns:a16="http://schemas.microsoft.com/office/drawing/2014/main" id="{8FD26FE3-9282-48C3-80E7-6C56AA9391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30" y="495175"/>
            <a:ext cx="3871163" cy="255282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A8A5A0B-60F0-498A-8A45-467E0DE5A827}"/>
              </a:ext>
            </a:extLst>
          </p:cNvPr>
          <p:cNvSpPr txBox="1"/>
          <p:nvPr/>
        </p:nvSpPr>
        <p:spPr>
          <a:xfrm>
            <a:off x="1418141" y="3198167"/>
            <a:ext cx="1863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Les Absences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04714B0-CA13-43E9-8AE7-42AA1C0A91D4}"/>
              </a:ext>
            </a:extLst>
          </p:cNvPr>
          <p:cNvSpPr txBox="1"/>
          <p:nvPr/>
        </p:nvSpPr>
        <p:spPr>
          <a:xfrm>
            <a:off x="8113573" y="3198166"/>
            <a:ext cx="3375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La crise </a:t>
            </a:r>
            <a:r>
              <a:rPr lang="fr-FR" sz="2400" b="1" dirty="0" err="1"/>
              <a:t>tonico</a:t>
            </a:r>
            <a:r>
              <a:rPr lang="fr-FR" sz="2400" b="1" dirty="0"/>
              <a:t>-clonique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514F79B-85AD-4931-AF85-B8278EB71ADF}"/>
              </a:ext>
            </a:extLst>
          </p:cNvPr>
          <p:cNvSpPr txBox="1"/>
          <p:nvPr/>
        </p:nvSpPr>
        <p:spPr>
          <a:xfrm>
            <a:off x="4571178" y="4216949"/>
            <a:ext cx="3375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La crise focale motrice</a:t>
            </a:r>
          </a:p>
        </p:txBody>
      </p:sp>
      <p:pic>
        <p:nvPicPr>
          <p:cNvPr id="10" name="Image 9">
            <a:hlinkClick r:id="rId6" action="ppaction://hlinkfile"/>
            <a:extLst>
              <a:ext uri="{FF2B5EF4-FFF2-40B4-BE49-F238E27FC236}">
                <a16:creationId xmlns:a16="http://schemas.microsoft.com/office/drawing/2014/main" id="{4228D8B6-596E-4014-84FF-BF9316E683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484" y="458548"/>
            <a:ext cx="4026170" cy="2552825"/>
          </a:xfrm>
          <a:prstGeom prst="rect">
            <a:avLst/>
          </a:prstGeom>
        </p:spPr>
      </p:pic>
      <p:sp>
        <p:nvSpPr>
          <p:cNvPr id="11" name="Bouton d'action : Accueil 5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7F545FC9-E81E-4475-9B81-9F3EC4F92E5B}"/>
              </a:ext>
            </a:extLst>
          </p:cNvPr>
          <p:cNvSpPr/>
          <p:nvPr/>
        </p:nvSpPr>
        <p:spPr>
          <a:xfrm>
            <a:off x="272212" y="6356349"/>
            <a:ext cx="495300" cy="365125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8154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728137" y="1166647"/>
            <a:ext cx="62116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Retirer et jeter le capuchon rouge de la seringue pour éviter tout risque d’étouffement.</a:t>
            </a:r>
          </a:p>
          <a:p>
            <a:r>
              <a:rPr lang="fr-FR" sz="2400" dirty="0"/>
              <a:t> Ne pas fixer d’aiguille sur la seringue pour administration orale : BUCCOLAM ne doit pas être injecté.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43277" y="4756725"/>
            <a:ext cx="66740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400" dirty="0"/>
              <a:t>Insérer la seringue entre la joue et la gencive avec précaution</a:t>
            </a:r>
          </a:p>
          <a:p>
            <a:pPr marL="285750" indent="-285750">
              <a:buFontTx/>
              <a:buChar char="-"/>
            </a:pPr>
            <a:r>
              <a:rPr lang="fr-FR" sz="2400" dirty="0"/>
              <a:t>Administrer la quantité  totale de solution en enfonçant lentement le piston de la seringue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EBFB407-A379-48C9-967F-B50CB9EB1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903" y="3286670"/>
            <a:ext cx="4536455" cy="338489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56" y="1031243"/>
            <a:ext cx="4881830" cy="323595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E385690-CF98-46D6-822A-6D4A28300124}"/>
              </a:ext>
            </a:extLst>
          </p:cNvPr>
          <p:cNvSpPr txBox="1"/>
          <p:nvPr/>
        </p:nvSpPr>
        <p:spPr>
          <a:xfrm>
            <a:off x="257986" y="92346"/>
            <a:ext cx="11426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</a:rPr>
              <a:t>SI CRISE SUPERIEURE A 5 MINUTES: ADMINISTRATION BUCCOLAM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fr-FR"/>
              <a:t>Marie-Agnès  MIROT   2021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27</a:t>
            </a:fld>
            <a:endParaRPr lang="fr-FR"/>
          </a:p>
        </p:txBody>
      </p:sp>
      <p:sp>
        <p:nvSpPr>
          <p:cNvPr id="9" name="Bouton d'action : Accueil 8">
            <a:hlinkClick r:id="rId4" action="ppaction://hlinksldjump" highlightClick="1"/>
          </p:cNvPr>
          <p:cNvSpPr/>
          <p:nvPr/>
        </p:nvSpPr>
        <p:spPr>
          <a:xfrm>
            <a:off x="272212" y="6356349"/>
            <a:ext cx="495300" cy="365125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695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7E7646F-FA84-430E-B213-A946A738C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Marie-Agnès  MIROT   2021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26B3632-8150-46A2-9EC9-5C2555F5C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47C4-F4C8-4E0D-A760-9B120CA34FA8}" type="slidenum">
              <a:rPr lang="fr-FR" smtClean="0"/>
              <a:t>28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0CF2C61-A1D6-4AE4-AE78-9AECE12EB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738" y="3786737"/>
            <a:ext cx="5241234" cy="259100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A6113B3-8281-4A93-BFD4-261B9C012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738" y="564509"/>
            <a:ext cx="4061783" cy="320366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71CFA9-CEBE-4440-B4F3-FA479C37BD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45" y="3702486"/>
            <a:ext cx="4699281" cy="265386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0900AD0-2888-4B9E-83CF-0F46E33452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04" y="741139"/>
            <a:ext cx="4533937" cy="3027030"/>
          </a:xfrm>
          <a:prstGeom prst="rect">
            <a:avLst/>
          </a:prstGeom>
        </p:spPr>
      </p:pic>
      <p:sp>
        <p:nvSpPr>
          <p:cNvPr id="12" name="object 2">
            <a:extLst>
              <a:ext uri="{FF2B5EF4-FFF2-40B4-BE49-F238E27FC236}">
                <a16:creationId xmlns:a16="http://schemas.microsoft.com/office/drawing/2014/main" id="{AE188253-B728-4079-8A73-EBC2116D367D}"/>
              </a:ext>
            </a:extLst>
          </p:cNvPr>
          <p:cNvSpPr txBox="1"/>
          <p:nvPr/>
        </p:nvSpPr>
        <p:spPr>
          <a:xfrm>
            <a:off x="1264281" y="46938"/>
            <a:ext cx="8917608" cy="561811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marL="8145">
              <a:spcBef>
                <a:spcPts val="61"/>
              </a:spcBef>
            </a:pPr>
            <a:r>
              <a:rPr lang="fr-FR" sz="3600" b="1" spc="-3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        </a:t>
            </a:r>
            <a:r>
              <a:rPr lang="fr-FR" sz="3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Administration Valium intra-rectal</a:t>
            </a:r>
            <a:endParaRPr sz="36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Bouton d'action : Accueil 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26130C42-66DA-4AA7-80C6-FFDEACE95A5F}"/>
              </a:ext>
            </a:extLst>
          </p:cNvPr>
          <p:cNvSpPr/>
          <p:nvPr/>
        </p:nvSpPr>
        <p:spPr>
          <a:xfrm>
            <a:off x="272212" y="6356349"/>
            <a:ext cx="495300" cy="365125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630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hlinkClick r:id="rId2"/>
          </p:cNvPr>
          <p:cNvSpPr txBox="1"/>
          <p:nvPr/>
        </p:nvSpPr>
        <p:spPr>
          <a:xfrm>
            <a:off x="924910" y="274320"/>
            <a:ext cx="8765628" cy="561811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marL="8145">
              <a:spcBef>
                <a:spcPts val="61"/>
              </a:spcBef>
            </a:pPr>
            <a:r>
              <a:rPr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POS</a:t>
            </a:r>
            <a:r>
              <a:rPr lang="fr-FR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TION LATERALE</a:t>
            </a:r>
            <a:r>
              <a:rPr sz="3600" b="1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r>
              <a:rPr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DE SECURITE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296" y="1193417"/>
            <a:ext cx="3232917" cy="259557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2"/>
          <a:stretch/>
        </p:blipFill>
        <p:spPr>
          <a:xfrm>
            <a:off x="9873816" y="836131"/>
            <a:ext cx="2318184" cy="295285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67" y="4108543"/>
            <a:ext cx="2518050" cy="258289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136" y="4146273"/>
            <a:ext cx="3493360" cy="254516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80" y="1396936"/>
            <a:ext cx="3333750" cy="2181225"/>
          </a:xfrm>
          <a:prstGeom prst="rect">
            <a:avLst/>
          </a:prstGeom>
        </p:spPr>
      </p:pic>
      <p:sp>
        <p:nvSpPr>
          <p:cNvPr id="9" name="object 3"/>
          <p:cNvSpPr/>
          <p:nvPr/>
        </p:nvSpPr>
        <p:spPr>
          <a:xfrm>
            <a:off x="4532397" y="4098484"/>
            <a:ext cx="2856374" cy="2592951"/>
          </a:xfrm>
          <a:prstGeom prst="rect">
            <a:avLst/>
          </a:prstGeom>
          <a:blipFill>
            <a:blip r:embed="rId8" cstate="print"/>
            <a:srcRect/>
            <a:stretch>
              <a:fillRect l="-96004" t="-115852" r="-258268" b="-6762"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>
          <a:xfrm>
            <a:off x="1986455" y="6356350"/>
            <a:ext cx="4114800" cy="365125"/>
          </a:xfrm>
        </p:spPr>
        <p:txBody>
          <a:bodyPr/>
          <a:lstStyle/>
          <a:p>
            <a:r>
              <a:rPr lang="fr-FR" dirty="0"/>
              <a:t>Marie-Agnès  MIROT   2021</a:t>
            </a: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47C4-F4C8-4E0D-A760-9B120CA34FA8}" type="slidenum">
              <a:rPr lang="fr-FR" smtClean="0"/>
              <a:t>29</a:t>
            </a:fld>
            <a:endParaRPr lang="fr-FR"/>
          </a:p>
        </p:txBody>
      </p:sp>
      <p:sp>
        <p:nvSpPr>
          <p:cNvPr id="11" name="Bouton d'action : Accueil 10">
            <a:hlinkClick r:id="rId9" action="ppaction://hlinksldjump" highlightClick="1"/>
          </p:cNvPr>
          <p:cNvSpPr/>
          <p:nvPr/>
        </p:nvSpPr>
        <p:spPr>
          <a:xfrm>
            <a:off x="272212" y="6356349"/>
            <a:ext cx="495300" cy="365125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667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65111" y="6344304"/>
            <a:ext cx="531970" cy="2437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/>
          <p:nvPr/>
        </p:nvSpPr>
        <p:spPr>
          <a:xfrm>
            <a:off x="1785120" y="1342290"/>
            <a:ext cx="0" cy="801865"/>
          </a:xfrm>
          <a:custGeom>
            <a:avLst/>
            <a:gdLst/>
            <a:ahLst/>
            <a:cxnLst/>
            <a:rect l="l" t="t" r="r" b="b"/>
            <a:pathLst>
              <a:path h="1250314">
                <a:moveTo>
                  <a:pt x="0" y="1250291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4" name="object 4"/>
          <p:cNvSpPr/>
          <p:nvPr/>
        </p:nvSpPr>
        <p:spPr>
          <a:xfrm>
            <a:off x="5453068" y="1368725"/>
            <a:ext cx="0" cy="793313"/>
          </a:xfrm>
          <a:custGeom>
            <a:avLst/>
            <a:gdLst/>
            <a:ahLst/>
            <a:cxnLst/>
            <a:rect l="l" t="t" r="r" b="b"/>
            <a:pathLst>
              <a:path h="1236979">
                <a:moveTo>
                  <a:pt x="0" y="1236552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154"/>
          </a:p>
        </p:txBody>
      </p:sp>
      <p:grpSp>
        <p:nvGrpSpPr>
          <p:cNvPr id="5" name="object 5"/>
          <p:cNvGrpSpPr/>
          <p:nvPr/>
        </p:nvGrpSpPr>
        <p:grpSpPr>
          <a:xfrm>
            <a:off x="1394225" y="355399"/>
            <a:ext cx="4473583" cy="6344464"/>
            <a:chOff x="288713" y="554158"/>
            <a:chExt cx="6975475" cy="9892665"/>
          </a:xfrm>
        </p:grpSpPr>
        <p:sp>
          <p:nvSpPr>
            <p:cNvPr id="6" name="object 6"/>
            <p:cNvSpPr/>
            <p:nvPr/>
          </p:nvSpPr>
          <p:spPr>
            <a:xfrm>
              <a:off x="7190346" y="586217"/>
              <a:ext cx="0" cy="9860915"/>
            </a:xfrm>
            <a:custGeom>
              <a:avLst/>
              <a:gdLst/>
              <a:ahLst/>
              <a:cxnLst/>
              <a:rect l="l" t="t" r="r" b="b"/>
              <a:pathLst>
                <a:path h="9860915">
                  <a:moveTo>
                    <a:pt x="0" y="9860358"/>
                  </a:moveTo>
                  <a:lnTo>
                    <a:pt x="0" y="0"/>
                  </a:lnTo>
                </a:path>
              </a:pathLst>
            </a:custGeom>
            <a:ln w="229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" name="object 7"/>
            <p:cNvSpPr/>
            <p:nvPr/>
          </p:nvSpPr>
          <p:spPr>
            <a:xfrm>
              <a:off x="352872" y="567897"/>
              <a:ext cx="6911340" cy="0"/>
            </a:xfrm>
            <a:custGeom>
              <a:avLst/>
              <a:gdLst/>
              <a:ahLst/>
              <a:cxnLst/>
              <a:rect l="l" t="t" r="r" b="b"/>
              <a:pathLst>
                <a:path w="6911340">
                  <a:moveTo>
                    <a:pt x="0" y="0"/>
                  </a:moveTo>
                  <a:lnTo>
                    <a:pt x="6910798" y="0"/>
                  </a:lnTo>
                </a:path>
              </a:pathLst>
            </a:custGeom>
            <a:ln w="274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" name="object 8"/>
            <p:cNvSpPr/>
            <p:nvPr/>
          </p:nvSpPr>
          <p:spPr>
            <a:xfrm>
              <a:off x="893637" y="2115878"/>
              <a:ext cx="5751830" cy="1227455"/>
            </a:xfrm>
            <a:custGeom>
              <a:avLst/>
              <a:gdLst/>
              <a:ahLst/>
              <a:cxnLst/>
              <a:rect l="l" t="t" r="r" b="b"/>
              <a:pathLst>
                <a:path w="5751830" h="1227454">
                  <a:moveTo>
                    <a:pt x="0" y="0"/>
                  </a:moveTo>
                  <a:lnTo>
                    <a:pt x="5751360" y="0"/>
                  </a:lnTo>
                </a:path>
                <a:path w="5751830" h="1227454">
                  <a:moveTo>
                    <a:pt x="4582" y="1227392"/>
                  </a:moveTo>
                  <a:lnTo>
                    <a:pt x="5728447" y="1227392"/>
                  </a:lnTo>
                </a:path>
              </a:pathLst>
            </a:custGeom>
            <a:ln w="91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" name="object 9"/>
            <p:cNvSpPr/>
            <p:nvPr/>
          </p:nvSpPr>
          <p:spPr>
            <a:xfrm>
              <a:off x="288713" y="10400777"/>
              <a:ext cx="6874509" cy="0"/>
            </a:xfrm>
            <a:custGeom>
              <a:avLst/>
              <a:gdLst/>
              <a:ahLst/>
              <a:cxnLst/>
              <a:rect l="l" t="t" r="r" b="b"/>
              <a:pathLst>
                <a:path w="6874509">
                  <a:moveTo>
                    <a:pt x="0" y="0"/>
                  </a:moveTo>
                  <a:lnTo>
                    <a:pt x="6874136" y="0"/>
                  </a:lnTo>
                </a:path>
              </a:pathLst>
            </a:custGeom>
            <a:ln w="228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274590" y="546982"/>
            <a:ext cx="2719580" cy="97031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513" dirty="0">
                <a:solidFill>
                  <a:srgbClr val="727479"/>
                </a:solidFill>
                <a:latin typeface="Times New Roman"/>
                <a:cs typeface="Times New Roman"/>
              </a:rPr>
              <a:t>«</a:t>
            </a:r>
            <a:r>
              <a:rPr sz="513" spc="13" dirty="0">
                <a:solidFill>
                  <a:srgbClr val="727479"/>
                </a:solidFill>
                <a:latin typeface="Times New Roman"/>
                <a:cs typeface="Times New Roman"/>
              </a:rPr>
              <a:t> </a:t>
            </a:r>
            <a:r>
              <a:rPr sz="481" i="1" spc="22" dirty="0">
                <a:solidFill>
                  <a:srgbClr val="727479"/>
                </a:solidFill>
                <a:latin typeface="Arial"/>
                <a:cs typeface="Arial"/>
              </a:rPr>
              <a:t>Aide</a:t>
            </a:r>
            <a:r>
              <a:rPr sz="481" i="1" spc="3" dirty="0">
                <a:solidFill>
                  <a:srgbClr val="727479"/>
                </a:solidFill>
                <a:latin typeface="Arial"/>
                <a:cs typeface="Arial"/>
              </a:rPr>
              <a:t> </a:t>
            </a:r>
            <a:r>
              <a:rPr sz="577" i="1" spc="22" dirty="0">
                <a:solidFill>
                  <a:srgbClr val="727479"/>
                </a:solidFill>
                <a:latin typeface="Times New Roman"/>
                <a:cs typeface="Times New Roman"/>
              </a:rPr>
              <a:t>à</a:t>
            </a:r>
            <a:r>
              <a:rPr sz="577" i="1" spc="-87" dirty="0">
                <a:solidFill>
                  <a:srgbClr val="727479"/>
                </a:solidFill>
                <a:latin typeface="Times New Roman"/>
                <a:cs typeface="Times New Roman"/>
              </a:rPr>
              <a:t> </a:t>
            </a:r>
            <a:r>
              <a:rPr sz="481" i="1" spc="13" dirty="0">
                <a:solidFill>
                  <a:srgbClr val="606267"/>
                </a:solidFill>
                <a:latin typeface="Arial"/>
                <a:cs typeface="Arial"/>
              </a:rPr>
              <a:t>la</a:t>
            </a:r>
            <a:r>
              <a:rPr sz="481" i="1" spc="38" dirty="0">
                <a:solidFill>
                  <a:srgbClr val="606267"/>
                </a:solidFill>
                <a:latin typeface="Arial"/>
                <a:cs typeface="Arial"/>
              </a:rPr>
              <a:t> </a:t>
            </a:r>
            <a:r>
              <a:rPr sz="481" i="1" spc="16" dirty="0">
                <a:solidFill>
                  <a:srgbClr val="727479"/>
                </a:solidFill>
                <a:latin typeface="Arial"/>
                <a:cs typeface="Arial"/>
              </a:rPr>
              <a:t>prise</a:t>
            </a:r>
            <a:r>
              <a:rPr sz="481" i="1" spc="-38" dirty="0">
                <a:solidFill>
                  <a:srgbClr val="727479"/>
                </a:solidFill>
                <a:latin typeface="Arial"/>
                <a:cs typeface="Arial"/>
              </a:rPr>
              <a:t> </a:t>
            </a:r>
            <a:r>
              <a:rPr sz="481" i="1" spc="26" dirty="0">
                <a:solidFill>
                  <a:srgbClr val="727479"/>
                </a:solidFill>
                <a:latin typeface="Arial"/>
                <a:cs typeface="Arial"/>
              </a:rPr>
              <a:t>en</a:t>
            </a:r>
            <a:r>
              <a:rPr sz="481" i="1" spc="-29" dirty="0">
                <a:solidFill>
                  <a:srgbClr val="727479"/>
                </a:solidFill>
                <a:latin typeface="Arial"/>
                <a:cs typeface="Arial"/>
              </a:rPr>
              <a:t> </a:t>
            </a:r>
            <a:r>
              <a:rPr sz="481" i="1" spc="26" dirty="0">
                <a:solidFill>
                  <a:srgbClr val="727479"/>
                </a:solidFill>
                <a:latin typeface="Arial"/>
                <a:cs typeface="Arial"/>
              </a:rPr>
              <a:t>charge</a:t>
            </a:r>
            <a:r>
              <a:rPr sz="481" i="1" spc="-58" dirty="0">
                <a:solidFill>
                  <a:srgbClr val="727479"/>
                </a:solidFill>
                <a:latin typeface="Arial"/>
                <a:cs typeface="Arial"/>
              </a:rPr>
              <a:t> </a:t>
            </a:r>
            <a:r>
              <a:rPr sz="481" i="1" spc="19" dirty="0">
                <a:solidFill>
                  <a:srgbClr val="727479"/>
                </a:solidFill>
                <a:latin typeface="Arial"/>
                <a:cs typeface="Arial"/>
              </a:rPr>
              <a:t>des</a:t>
            </a:r>
            <a:r>
              <a:rPr sz="481" i="1" spc="-55" dirty="0">
                <a:solidFill>
                  <a:srgbClr val="727479"/>
                </a:solidFill>
                <a:latin typeface="Arial"/>
                <a:cs typeface="Arial"/>
              </a:rPr>
              <a:t> </a:t>
            </a:r>
            <a:r>
              <a:rPr sz="481" i="1" spc="6" dirty="0">
                <a:solidFill>
                  <a:srgbClr val="727479"/>
                </a:solidFill>
                <a:latin typeface="Arial"/>
                <a:cs typeface="Arial"/>
              </a:rPr>
              <a:t>élèves</a:t>
            </a:r>
            <a:r>
              <a:rPr sz="481" i="1" spc="-13" dirty="0">
                <a:solidFill>
                  <a:srgbClr val="727479"/>
                </a:solidFill>
                <a:latin typeface="Arial"/>
                <a:cs typeface="Arial"/>
              </a:rPr>
              <a:t> </a:t>
            </a:r>
            <a:r>
              <a:rPr sz="481" i="1" spc="19" dirty="0">
                <a:solidFill>
                  <a:srgbClr val="727479"/>
                </a:solidFill>
                <a:latin typeface="Arial"/>
                <a:cs typeface="Arial"/>
              </a:rPr>
              <a:t>malades</a:t>
            </a:r>
            <a:r>
              <a:rPr sz="481" i="1" spc="-3" dirty="0">
                <a:solidFill>
                  <a:srgbClr val="727479"/>
                </a:solidFill>
                <a:latin typeface="Arial"/>
                <a:cs typeface="Arial"/>
              </a:rPr>
              <a:t> </a:t>
            </a:r>
            <a:r>
              <a:rPr sz="481" i="1" spc="19" dirty="0">
                <a:solidFill>
                  <a:srgbClr val="727479"/>
                </a:solidFill>
                <a:latin typeface="Arial"/>
                <a:cs typeface="Arial"/>
              </a:rPr>
              <a:t>ou</a:t>
            </a:r>
            <a:r>
              <a:rPr sz="481" i="1" spc="13" dirty="0">
                <a:solidFill>
                  <a:srgbClr val="727479"/>
                </a:solidFill>
                <a:latin typeface="Arial"/>
                <a:cs typeface="Arial"/>
              </a:rPr>
              <a:t> </a:t>
            </a:r>
            <a:r>
              <a:rPr sz="481" i="1" spc="-3" dirty="0">
                <a:solidFill>
                  <a:srgbClr val="727479"/>
                </a:solidFill>
                <a:latin typeface="Arial"/>
                <a:cs typeface="Arial"/>
              </a:rPr>
              <a:t>blessés</a:t>
            </a:r>
            <a:r>
              <a:rPr sz="481" i="1" spc="-16" dirty="0">
                <a:solidFill>
                  <a:srgbClr val="727479"/>
                </a:solidFill>
                <a:latin typeface="Arial"/>
                <a:cs typeface="Arial"/>
              </a:rPr>
              <a:t> </a:t>
            </a:r>
            <a:r>
              <a:rPr sz="481" i="1" spc="16" dirty="0">
                <a:solidFill>
                  <a:srgbClr val="727479"/>
                </a:solidFill>
                <a:latin typeface="Arial"/>
                <a:cs typeface="Arial"/>
              </a:rPr>
              <a:t>dans</a:t>
            </a:r>
            <a:r>
              <a:rPr sz="481" i="1" spc="-13" dirty="0">
                <a:solidFill>
                  <a:srgbClr val="727479"/>
                </a:solidFill>
                <a:latin typeface="Arial"/>
                <a:cs typeface="Arial"/>
              </a:rPr>
              <a:t> </a:t>
            </a:r>
            <a:r>
              <a:rPr sz="481" i="1" spc="6" dirty="0">
                <a:solidFill>
                  <a:srgbClr val="606267"/>
                </a:solidFill>
                <a:latin typeface="Arial"/>
                <a:cs typeface="Arial"/>
              </a:rPr>
              <a:t>les</a:t>
            </a:r>
            <a:r>
              <a:rPr sz="481" i="1" spc="-26" dirty="0">
                <a:solidFill>
                  <a:srgbClr val="606267"/>
                </a:solidFill>
                <a:latin typeface="Arial"/>
                <a:cs typeface="Arial"/>
              </a:rPr>
              <a:t> </a:t>
            </a:r>
            <a:r>
              <a:rPr sz="481" i="1" spc="19" dirty="0">
                <a:solidFill>
                  <a:srgbClr val="727479"/>
                </a:solidFill>
                <a:latin typeface="Arial"/>
                <a:cs typeface="Arial"/>
              </a:rPr>
              <a:t>établissements</a:t>
            </a:r>
            <a:r>
              <a:rPr sz="481" i="1" spc="-77" dirty="0">
                <a:solidFill>
                  <a:srgbClr val="727479"/>
                </a:solidFill>
                <a:latin typeface="Arial"/>
                <a:cs typeface="Arial"/>
              </a:rPr>
              <a:t> </a:t>
            </a:r>
            <a:r>
              <a:rPr sz="481" i="1" spc="13" dirty="0">
                <a:solidFill>
                  <a:srgbClr val="727479"/>
                </a:solidFill>
                <a:latin typeface="Arial"/>
                <a:cs typeface="Arial"/>
              </a:rPr>
              <a:t>scolaires</a:t>
            </a:r>
            <a:r>
              <a:rPr sz="481" i="1" spc="6" dirty="0">
                <a:solidFill>
                  <a:srgbClr val="727479"/>
                </a:solidFill>
                <a:latin typeface="Arial"/>
                <a:cs typeface="Arial"/>
              </a:rPr>
              <a:t> </a:t>
            </a:r>
            <a:r>
              <a:rPr sz="513" spc="16" dirty="0">
                <a:solidFill>
                  <a:srgbClr val="727479"/>
                </a:solidFill>
                <a:latin typeface="Times New Roman"/>
                <a:cs typeface="Times New Roman"/>
              </a:rPr>
              <a:t>»</a:t>
            </a:r>
            <a:endParaRPr sz="51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98820" y="752258"/>
            <a:ext cx="2855192" cy="393330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40315" algn="ctr">
              <a:spcBef>
                <a:spcPts val="64"/>
              </a:spcBef>
            </a:pPr>
            <a:r>
              <a:rPr sz="834" b="1" u="heavy" spc="16" dirty="0">
                <a:solidFill>
                  <a:srgbClr val="606267"/>
                </a:solidFill>
                <a:uFill>
                  <a:solidFill>
                    <a:srgbClr val="606267"/>
                  </a:solidFill>
                </a:uFill>
                <a:latin typeface="Times New Roman"/>
                <a:cs typeface="Times New Roman"/>
              </a:rPr>
              <a:t>DEMANDE </a:t>
            </a:r>
            <a:r>
              <a:rPr sz="834" b="1" u="heavy" spc="29" dirty="0">
                <a:solidFill>
                  <a:srgbClr val="606267"/>
                </a:solidFill>
                <a:uFill>
                  <a:solidFill>
                    <a:srgbClr val="606267"/>
                  </a:solidFill>
                </a:uFill>
                <a:latin typeface="Times New Roman"/>
                <a:cs typeface="Times New Roman"/>
              </a:rPr>
              <a:t>D'AUTO</a:t>
            </a:r>
            <a:r>
              <a:rPr sz="834" b="1" u="heavy" spc="26" dirty="0">
                <a:solidFill>
                  <a:srgbClr val="606267"/>
                </a:solidFill>
                <a:uFill>
                  <a:solidFill>
                    <a:srgbClr val="606267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834" b="1" u="heavy" spc="22" dirty="0">
                <a:solidFill>
                  <a:srgbClr val="606267"/>
                </a:solidFill>
                <a:uFill>
                  <a:solidFill>
                    <a:srgbClr val="606267"/>
                  </a:solidFill>
                </a:uFill>
                <a:latin typeface="Times New Roman"/>
                <a:cs typeface="Times New Roman"/>
              </a:rPr>
              <a:t>ADMINISTRATION</a:t>
            </a:r>
            <a:endParaRPr sz="834">
              <a:latin typeface="Times New Roman"/>
              <a:cs typeface="Times New Roman"/>
            </a:endParaRPr>
          </a:p>
          <a:p>
            <a:pPr>
              <a:spcBef>
                <a:spcPts val="6"/>
              </a:spcBef>
            </a:pPr>
            <a:endParaRPr sz="834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834" b="1" spc="32" dirty="0">
                <a:solidFill>
                  <a:srgbClr val="606267"/>
                </a:solidFill>
                <a:latin typeface="Times New Roman"/>
                <a:cs typeface="Times New Roman"/>
              </a:rPr>
              <a:t>D'UN </a:t>
            </a:r>
            <a:r>
              <a:rPr sz="834" b="1" spc="19" dirty="0">
                <a:solidFill>
                  <a:srgbClr val="606267"/>
                </a:solidFill>
                <a:latin typeface="Times New Roman"/>
                <a:cs typeface="Times New Roman"/>
              </a:rPr>
              <a:t>TRAITEMENT MÉDICAL </a:t>
            </a:r>
            <a:r>
              <a:rPr sz="834" b="1" spc="26" dirty="0">
                <a:solidFill>
                  <a:srgbClr val="606267"/>
                </a:solidFill>
                <a:latin typeface="Times New Roman"/>
                <a:cs typeface="Times New Roman"/>
              </a:rPr>
              <a:t>EN </a:t>
            </a:r>
            <a:r>
              <a:rPr sz="834" b="1" spc="22" dirty="0">
                <a:solidFill>
                  <a:srgbClr val="606267"/>
                </a:solidFill>
                <a:latin typeface="Times New Roman"/>
                <a:cs typeface="Times New Roman"/>
              </a:rPr>
              <a:t>MILIEU</a:t>
            </a:r>
            <a:r>
              <a:rPr sz="834" b="1" spc="-122" dirty="0">
                <a:solidFill>
                  <a:srgbClr val="606267"/>
                </a:solidFill>
                <a:latin typeface="Times New Roman"/>
                <a:cs typeface="Times New Roman"/>
              </a:rPr>
              <a:t> </a:t>
            </a:r>
            <a:r>
              <a:rPr sz="834" b="1" spc="13" dirty="0">
                <a:solidFill>
                  <a:srgbClr val="606267"/>
                </a:solidFill>
                <a:latin typeface="Times New Roman"/>
                <a:cs typeface="Times New Roman"/>
              </a:rPr>
              <a:t>SCOLAIRE</a:t>
            </a:r>
            <a:endParaRPr sz="834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33206" y="1445921"/>
            <a:ext cx="233351" cy="121654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>
              <a:spcBef>
                <a:spcPts val="64"/>
              </a:spcBef>
            </a:pPr>
            <a:r>
              <a:rPr sz="737" b="1" spc="6" dirty="0">
                <a:solidFill>
                  <a:srgbClr val="606267"/>
                </a:solidFill>
                <a:latin typeface="Times New Roman"/>
                <a:cs typeface="Times New Roman"/>
              </a:rPr>
              <a:t>École</a:t>
            </a:r>
            <a:endParaRPr sz="737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86373" y="1457671"/>
            <a:ext cx="113621" cy="121654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>
              <a:spcBef>
                <a:spcPts val="64"/>
              </a:spcBef>
            </a:pPr>
            <a:r>
              <a:rPr sz="737" b="1" spc="22" dirty="0">
                <a:solidFill>
                  <a:srgbClr val="606267"/>
                </a:solidFill>
                <a:latin typeface="Times New Roman"/>
                <a:cs typeface="Times New Roman"/>
              </a:rPr>
              <a:t>ou</a:t>
            </a:r>
            <a:endParaRPr sz="737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14568" y="1469418"/>
            <a:ext cx="609238" cy="121654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>
              <a:spcBef>
                <a:spcPts val="64"/>
              </a:spcBef>
            </a:pPr>
            <a:r>
              <a:rPr sz="737" b="1" dirty="0">
                <a:solidFill>
                  <a:srgbClr val="606267"/>
                </a:solidFill>
                <a:latin typeface="Times New Roman"/>
                <a:cs typeface="Times New Roman"/>
              </a:rPr>
              <a:t>établissement</a:t>
            </a:r>
            <a:r>
              <a:rPr sz="737" b="1" spc="-3" dirty="0">
                <a:solidFill>
                  <a:srgbClr val="606267"/>
                </a:solidFill>
                <a:latin typeface="Times New Roman"/>
                <a:cs typeface="Times New Roman"/>
              </a:rPr>
              <a:t> </a:t>
            </a:r>
            <a:r>
              <a:rPr sz="737" dirty="0">
                <a:solidFill>
                  <a:srgbClr val="606267"/>
                </a:solidFill>
                <a:latin typeface="Times New Roman"/>
                <a:cs typeface="Times New Roman"/>
              </a:rPr>
              <a:t>:</a:t>
            </a:r>
            <a:endParaRPr sz="737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31818" y="1564877"/>
            <a:ext cx="2690258" cy="166088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>
              <a:spcBef>
                <a:spcPts val="64"/>
              </a:spcBef>
            </a:pPr>
            <a:r>
              <a:rPr sz="1026" spc="-61" dirty="0">
                <a:solidFill>
                  <a:srgbClr val="727479"/>
                </a:solidFill>
                <a:latin typeface="Times New Roman"/>
                <a:cs typeface="Times New Roman"/>
              </a:rPr>
              <a:t>······</a:t>
            </a:r>
            <a:r>
              <a:rPr sz="1026" spc="-61" dirty="0">
                <a:solidFill>
                  <a:srgbClr val="49494F"/>
                </a:solidFill>
                <a:latin typeface="Times New Roman"/>
                <a:cs typeface="Times New Roman"/>
              </a:rPr>
              <a:t>·</a:t>
            </a:r>
            <a:r>
              <a:rPr sz="1026" spc="-61" dirty="0">
                <a:solidFill>
                  <a:srgbClr val="727479"/>
                </a:solidFill>
                <a:latin typeface="Times New Roman"/>
                <a:cs typeface="Times New Roman"/>
              </a:rPr>
              <a:t>·</a:t>
            </a:r>
            <a:r>
              <a:rPr sz="1026" spc="-61" dirty="0">
                <a:solidFill>
                  <a:srgbClr val="49494F"/>
                </a:solidFill>
                <a:latin typeface="Times New Roman"/>
                <a:cs typeface="Times New Roman"/>
              </a:rPr>
              <a:t>·</a:t>
            </a:r>
            <a:r>
              <a:rPr sz="1026" spc="-61" dirty="0">
                <a:solidFill>
                  <a:srgbClr val="7D7F85"/>
                </a:solidFill>
                <a:latin typeface="Times New Roman"/>
                <a:cs typeface="Times New Roman"/>
              </a:rPr>
              <a:t>·</a:t>
            </a:r>
            <a:r>
              <a:rPr sz="1026" spc="-61" dirty="0">
                <a:solidFill>
                  <a:srgbClr val="49494F"/>
                </a:solidFill>
                <a:latin typeface="Times New Roman"/>
                <a:cs typeface="Times New Roman"/>
              </a:rPr>
              <a:t>···</a:t>
            </a:r>
            <a:r>
              <a:rPr sz="1026" spc="-61" dirty="0">
                <a:solidFill>
                  <a:srgbClr val="727479"/>
                </a:solidFill>
                <a:latin typeface="Times New Roman"/>
                <a:cs typeface="Times New Roman"/>
              </a:rPr>
              <a:t>·</a:t>
            </a:r>
            <a:r>
              <a:rPr sz="1026" spc="-61" dirty="0">
                <a:solidFill>
                  <a:srgbClr val="49494F"/>
                </a:solidFill>
                <a:latin typeface="Times New Roman"/>
                <a:cs typeface="Times New Roman"/>
              </a:rPr>
              <a:t>······</a:t>
            </a:r>
            <a:r>
              <a:rPr sz="1026" spc="-61" dirty="0">
                <a:solidFill>
                  <a:srgbClr val="727479"/>
                </a:solidFill>
                <a:latin typeface="Times New Roman"/>
                <a:cs typeface="Times New Roman"/>
              </a:rPr>
              <a:t>·</a:t>
            </a:r>
            <a:r>
              <a:rPr sz="1026" spc="-61" dirty="0">
                <a:solidFill>
                  <a:srgbClr val="49494F"/>
                </a:solidFill>
                <a:latin typeface="Times New Roman"/>
                <a:cs typeface="Times New Roman"/>
              </a:rPr>
              <a:t>·</a:t>
            </a:r>
            <a:r>
              <a:rPr sz="577" spc="-61" dirty="0">
                <a:solidFill>
                  <a:srgbClr val="606267"/>
                </a:solidFill>
                <a:latin typeface="Times New Roman"/>
                <a:cs typeface="Times New Roman"/>
              </a:rPr>
              <a:t>..</a:t>
            </a:r>
            <a:r>
              <a:rPr sz="1026" spc="-61" dirty="0">
                <a:solidFill>
                  <a:srgbClr val="49494F"/>
                </a:solidFill>
                <a:latin typeface="Times New Roman"/>
                <a:cs typeface="Times New Roman"/>
              </a:rPr>
              <a:t>·</a:t>
            </a:r>
            <a:r>
              <a:rPr sz="898" spc="-61" dirty="0">
                <a:solidFill>
                  <a:srgbClr val="606267"/>
                </a:solidFill>
                <a:latin typeface="Arial"/>
                <a:cs typeface="Arial"/>
              </a:rPr>
              <a:t>····························································</a:t>
            </a:r>
            <a:endParaRPr sz="898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833864" y="1783697"/>
            <a:ext cx="379959" cy="121654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>
              <a:spcBef>
                <a:spcPts val="64"/>
              </a:spcBef>
            </a:pPr>
            <a:r>
              <a:rPr sz="737" b="1" spc="-6" dirty="0">
                <a:solidFill>
                  <a:srgbClr val="606267"/>
                </a:solidFill>
                <a:latin typeface="Times New Roman"/>
                <a:cs typeface="Times New Roman"/>
              </a:rPr>
              <a:t>Direction</a:t>
            </a:r>
            <a:endParaRPr sz="737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561965" y="1795446"/>
            <a:ext cx="314393" cy="121654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>
              <a:spcBef>
                <a:spcPts val="64"/>
              </a:spcBef>
            </a:pPr>
            <a:r>
              <a:rPr sz="737" b="1" spc="10" dirty="0">
                <a:solidFill>
                  <a:srgbClr val="606267"/>
                </a:solidFill>
                <a:latin typeface="Times New Roman"/>
                <a:cs typeface="Times New Roman"/>
              </a:rPr>
              <a:t>assurée</a:t>
            </a:r>
            <a:endParaRPr sz="737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222204" y="1811273"/>
            <a:ext cx="204030" cy="116716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>
              <a:spcBef>
                <a:spcPts val="64"/>
              </a:spcBef>
            </a:pPr>
            <a:r>
              <a:rPr sz="705" b="1" spc="58" dirty="0">
                <a:solidFill>
                  <a:srgbClr val="606267"/>
                </a:solidFill>
                <a:latin typeface="Times New Roman"/>
                <a:cs typeface="Times New Roman"/>
              </a:rPr>
              <a:t>par:</a:t>
            </a:r>
            <a:endParaRPr sz="705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816901" y="1902653"/>
            <a:ext cx="2750123" cy="788695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552">
              <a:spcBef>
                <a:spcPts val="64"/>
              </a:spcBef>
            </a:pPr>
            <a:r>
              <a:rPr sz="1026" spc="-73" dirty="0">
                <a:solidFill>
                  <a:srgbClr val="606267"/>
                </a:solidFill>
                <a:latin typeface="Arial"/>
                <a:cs typeface="Arial"/>
              </a:rPr>
              <a:t>···········································</a:t>
            </a:r>
            <a:r>
              <a:rPr sz="898" spc="-73" dirty="0">
                <a:solidFill>
                  <a:srgbClr val="606267"/>
                </a:solidFill>
                <a:latin typeface="Arial"/>
                <a:cs typeface="Arial"/>
              </a:rPr>
              <a:t>············································</a:t>
            </a:r>
            <a:endParaRPr sz="898">
              <a:latin typeface="Arial"/>
              <a:cs typeface="Arial"/>
            </a:endParaRPr>
          </a:p>
          <a:p>
            <a:pPr>
              <a:spcBef>
                <a:spcPts val="19"/>
              </a:spcBef>
            </a:pPr>
            <a:endParaRPr sz="1154">
              <a:latin typeface="Arial"/>
              <a:cs typeface="Arial"/>
            </a:endParaRPr>
          </a:p>
          <a:p>
            <a:pPr marL="10995"/>
            <a:r>
              <a:rPr sz="737" b="1" spc="10" dirty="0">
                <a:solidFill>
                  <a:srgbClr val="606267"/>
                </a:solidFill>
                <a:latin typeface="Times New Roman"/>
                <a:cs typeface="Times New Roman"/>
              </a:rPr>
              <a:t>NOM </a:t>
            </a:r>
            <a:r>
              <a:rPr sz="737" b="1" spc="29" dirty="0">
                <a:solidFill>
                  <a:srgbClr val="606267"/>
                </a:solidFill>
                <a:latin typeface="Times New Roman"/>
                <a:cs typeface="Times New Roman"/>
              </a:rPr>
              <a:t>de </a:t>
            </a:r>
            <a:r>
              <a:rPr sz="737" b="1" spc="26" dirty="0">
                <a:solidFill>
                  <a:srgbClr val="606267"/>
                </a:solidFill>
                <a:latin typeface="Times New Roman"/>
                <a:cs typeface="Times New Roman"/>
              </a:rPr>
              <a:t>l'élève: </a:t>
            </a:r>
            <a:r>
              <a:rPr sz="737" spc="19" dirty="0">
                <a:solidFill>
                  <a:srgbClr val="49494F"/>
                </a:solidFill>
                <a:latin typeface="Times New Roman"/>
                <a:cs typeface="Times New Roman"/>
              </a:rPr>
              <a:t>.. ............ </a:t>
            </a:r>
            <a:r>
              <a:rPr sz="737" spc="19" dirty="0">
                <a:solidFill>
                  <a:srgbClr val="727479"/>
                </a:solidFill>
                <a:latin typeface="Times New Roman"/>
                <a:cs typeface="Times New Roman"/>
              </a:rPr>
              <a:t>.............</a:t>
            </a:r>
            <a:r>
              <a:rPr sz="737" spc="221" dirty="0">
                <a:solidFill>
                  <a:srgbClr val="727479"/>
                </a:solidFill>
                <a:latin typeface="Times New Roman"/>
                <a:cs typeface="Times New Roman"/>
              </a:rPr>
              <a:t> </a:t>
            </a:r>
            <a:r>
              <a:rPr sz="737" spc="19" dirty="0">
                <a:solidFill>
                  <a:srgbClr val="49494F"/>
                </a:solidFill>
                <a:latin typeface="Times New Roman"/>
                <a:cs typeface="Times New Roman"/>
              </a:rPr>
              <a:t>..... .. </a:t>
            </a:r>
            <a:r>
              <a:rPr sz="737" b="1" spc="19" dirty="0">
                <a:solidFill>
                  <a:srgbClr val="727479"/>
                </a:solidFill>
                <a:latin typeface="Times New Roman"/>
                <a:cs typeface="Times New Roman"/>
              </a:rPr>
              <a:t>.... ..... .....</a:t>
            </a:r>
            <a:r>
              <a:rPr sz="737" b="1" spc="-67" dirty="0">
                <a:solidFill>
                  <a:srgbClr val="727479"/>
                </a:solidFill>
                <a:latin typeface="Times New Roman"/>
                <a:cs typeface="Times New Roman"/>
              </a:rPr>
              <a:t> </a:t>
            </a:r>
            <a:r>
              <a:rPr sz="737" b="1" spc="22" dirty="0">
                <a:solidFill>
                  <a:srgbClr val="606267"/>
                </a:solidFill>
                <a:latin typeface="Times New Roman"/>
                <a:cs typeface="Times New Roman"/>
              </a:rPr>
              <a:t>Prénom:</a:t>
            </a:r>
            <a:endParaRPr sz="737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34">
              <a:latin typeface="Times New Roman"/>
              <a:cs typeface="Times New Roman"/>
            </a:endParaRPr>
          </a:p>
          <a:p>
            <a:pPr marL="8145">
              <a:spcBef>
                <a:spcPts val="725"/>
              </a:spcBef>
            </a:pPr>
            <a:r>
              <a:rPr sz="737" b="1" spc="3" dirty="0">
                <a:solidFill>
                  <a:srgbClr val="606267"/>
                </a:solidFill>
                <a:latin typeface="Times New Roman"/>
                <a:cs typeface="Times New Roman"/>
              </a:rPr>
              <a:t>Date </a:t>
            </a:r>
            <a:r>
              <a:rPr sz="737" b="1" spc="29" dirty="0">
                <a:solidFill>
                  <a:srgbClr val="606267"/>
                </a:solidFill>
                <a:latin typeface="Times New Roman"/>
                <a:cs typeface="Times New Roman"/>
              </a:rPr>
              <a:t>de </a:t>
            </a:r>
            <a:r>
              <a:rPr sz="737" b="1" dirty="0">
                <a:solidFill>
                  <a:srgbClr val="606267"/>
                </a:solidFill>
                <a:latin typeface="Times New Roman"/>
                <a:cs typeface="Times New Roman"/>
              </a:rPr>
              <a:t>naissance </a:t>
            </a:r>
            <a:r>
              <a:rPr sz="737" dirty="0">
                <a:solidFill>
                  <a:srgbClr val="727479"/>
                </a:solidFill>
                <a:latin typeface="Times New Roman"/>
                <a:cs typeface="Times New Roman"/>
              </a:rPr>
              <a:t>: </a:t>
            </a:r>
            <a:r>
              <a:rPr sz="737" spc="55" dirty="0">
                <a:solidFill>
                  <a:srgbClr val="606267"/>
                </a:solidFill>
                <a:latin typeface="Times New Roman"/>
                <a:cs typeface="Times New Roman"/>
              </a:rPr>
              <a:t>...............................................</a:t>
            </a:r>
            <a:r>
              <a:rPr sz="737" b="1" spc="55" dirty="0">
                <a:solidFill>
                  <a:srgbClr val="606267"/>
                </a:solidFill>
                <a:latin typeface="Times New Roman"/>
                <a:cs typeface="Times New Roman"/>
              </a:rPr>
              <a:t>Classe</a:t>
            </a:r>
            <a:r>
              <a:rPr sz="737" b="1" spc="-122" dirty="0">
                <a:solidFill>
                  <a:srgbClr val="606267"/>
                </a:solidFill>
                <a:latin typeface="Times New Roman"/>
                <a:cs typeface="Times New Roman"/>
              </a:rPr>
              <a:t> </a:t>
            </a:r>
            <a:r>
              <a:rPr sz="737" spc="3" dirty="0">
                <a:solidFill>
                  <a:srgbClr val="606267"/>
                </a:solidFill>
                <a:latin typeface="Times New Roman"/>
                <a:cs typeface="Times New Roman"/>
              </a:rPr>
              <a:t>:</a:t>
            </a:r>
            <a:endParaRPr sz="737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808496" y="3006705"/>
            <a:ext cx="3601672" cy="432571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9773">
              <a:lnSpc>
                <a:spcPts val="827"/>
              </a:lnSpc>
              <a:spcBef>
                <a:spcPts val="64"/>
              </a:spcBef>
              <a:tabLst>
                <a:tab pos="3110796" algn="l"/>
              </a:tabLst>
            </a:pPr>
            <a:r>
              <a:rPr sz="705" spc="3" dirty="0">
                <a:solidFill>
                  <a:srgbClr val="606267"/>
                </a:solidFill>
                <a:latin typeface="Times New Roman"/>
                <a:cs typeface="Times New Roman"/>
              </a:rPr>
              <a:t>Je	</a:t>
            </a:r>
            <a:r>
              <a:rPr sz="705" spc="13" dirty="0">
                <a:solidFill>
                  <a:srgbClr val="606267"/>
                </a:solidFill>
                <a:latin typeface="Times New Roman"/>
                <a:cs typeface="Times New Roman"/>
              </a:rPr>
              <a:t>soussigné(e)</a:t>
            </a:r>
            <a:endParaRPr sz="705">
              <a:latin typeface="Times New Roman"/>
              <a:cs typeface="Times New Roman"/>
            </a:endParaRPr>
          </a:p>
          <a:p>
            <a:pPr marL="14253">
              <a:lnSpc>
                <a:spcPts val="827"/>
              </a:lnSpc>
            </a:pPr>
            <a:r>
              <a:rPr sz="705" spc="61" dirty="0">
                <a:solidFill>
                  <a:srgbClr val="606267"/>
                </a:solidFill>
                <a:latin typeface="Times New Roman"/>
                <a:cs typeface="Times New Roman"/>
              </a:rPr>
              <a:t>........................................</a:t>
            </a:r>
            <a:r>
              <a:rPr sz="705" spc="61" dirty="0">
                <a:solidFill>
                  <a:srgbClr val="93959A"/>
                </a:solidFill>
                <a:latin typeface="Times New Roman"/>
                <a:cs typeface="Times New Roman"/>
              </a:rPr>
              <a:t>,</a:t>
            </a:r>
            <a:r>
              <a:rPr sz="705" spc="61" dirty="0">
                <a:solidFill>
                  <a:srgbClr val="606267"/>
                </a:solidFill>
                <a:latin typeface="Times New Roman"/>
                <a:cs typeface="Times New Roman"/>
              </a:rPr>
              <a:t>....,</a:t>
            </a:r>
            <a:r>
              <a:rPr sz="705" spc="61" dirty="0">
                <a:solidFill>
                  <a:srgbClr val="49494F"/>
                </a:solidFill>
                <a:latin typeface="Times New Roman"/>
                <a:cs typeface="Times New Roman"/>
              </a:rPr>
              <a:t>...</a:t>
            </a:r>
            <a:r>
              <a:rPr sz="705" spc="61" dirty="0">
                <a:solidFill>
                  <a:srgbClr val="727479"/>
                </a:solidFill>
                <a:latin typeface="Times New Roman"/>
                <a:cs typeface="Times New Roman"/>
              </a:rPr>
              <a:t>............</a:t>
            </a:r>
            <a:r>
              <a:rPr sz="705" spc="61" dirty="0">
                <a:solidFill>
                  <a:srgbClr val="49494F"/>
                </a:solidFill>
                <a:latin typeface="Times New Roman"/>
                <a:cs typeface="Times New Roman"/>
              </a:rPr>
              <a:t>.............</a:t>
            </a:r>
            <a:r>
              <a:rPr sz="705" spc="61" dirty="0">
                <a:solidFill>
                  <a:srgbClr val="727479"/>
                </a:solidFill>
                <a:latin typeface="Times New Roman"/>
                <a:cs typeface="Times New Roman"/>
              </a:rPr>
              <a:t>..</a:t>
            </a:r>
            <a:r>
              <a:rPr sz="705" spc="61" dirty="0">
                <a:solidFill>
                  <a:srgbClr val="49494F"/>
                </a:solidFill>
                <a:latin typeface="Times New Roman"/>
                <a:cs typeface="Times New Roman"/>
              </a:rPr>
              <a:t>..</a:t>
            </a:r>
            <a:r>
              <a:rPr sz="705" spc="61" dirty="0">
                <a:solidFill>
                  <a:srgbClr val="727479"/>
                </a:solidFill>
                <a:latin typeface="Times New Roman"/>
                <a:cs typeface="Times New Roman"/>
              </a:rPr>
              <a:t>...........</a:t>
            </a:r>
            <a:r>
              <a:rPr sz="705" spc="61" dirty="0">
                <a:solidFill>
                  <a:srgbClr val="49494F"/>
                </a:solidFill>
                <a:latin typeface="Times New Roman"/>
                <a:cs typeface="Times New Roman"/>
              </a:rPr>
              <a:t>........</a:t>
            </a:r>
            <a:r>
              <a:rPr sz="705" spc="61" dirty="0">
                <a:solidFill>
                  <a:srgbClr val="727479"/>
                </a:solidFill>
                <a:latin typeface="Times New Roman"/>
                <a:cs typeface="Times New Roman"/>
              </a:rPr>
              <a:t>,</a:t>
            </a:r>
            <a:r>
              <a:rPr sz="705" spc="61" dirty="0">
                <a:solidFill>
                  <a:srgbClr val="49494F"/>
                </a:solidFill>
                <a:latin typeface="Times New Roman"/>
                <a:cs typeface="Times New Roman"/>
              </a:rPr>
              <a:t>..</a:t>
            </a:r>
            <a:r>
              <a:rPr sz="705" spc="61" dirty="0">
                <a:solidFill>
                  <a:srgbClr val="606267"/>
                </a:solidFill>
                <a:latin typeface="Times New Roman"/>
                <a:cs typeface="Times New Roman"/>
              </a:rPr>
              <a:t>responsable</a:t>
            </a:r>
            <a:endParaRPr sz="705">
              <a:latin typeface="Times New Roman"/>
              <a:cs typeface="Times New Roman"/>
            </a:endParaRPr>
          </a:p>
          <a:p>
            <a:pPr marL="8145" marR="3258" indent="814">
              <a:lnSpc>
                <a:spcPct val="101099"/>
              </a:lnSpc>
            </a:pPr>
            <a:r>
              <a:rPr sz="705" spc="10" dirty="0">
                <a:solidFill>
                  <a:srgbClr val="49494F"/>
                </a:solidFill>
                <a:latin typeface="Times New Roman"/>
                <a:cs typeface="Times New Roman"/>
              </a:rPr>
              <a:t>légal </a:t>
            </a:r>
            <a:r>
              <a:rPr sz="705" spc="29" dirty="0">
                <a:solidFill>
                  <a:srgbClr val="606267"/>
                </a:solidFill>
                <a:latin typeface="Times New Roman"/>
                <a:cs typeface="Times New Roman"/>
              </a:rPr>
              <a:t>de </a:t>
            </a:r>
            <a:r>
              <a:rPr sz="705" spc="19" dirty="0">
                <a:solidFill>
                  <a:srgbClr val="606267"/>
                </a:solidFill>
                <a:latin typeface="Times New Roman"/>
                <a:cs typeface="Times New Roman"/>
              </a:rPr>
              <a:t>l'enfant </a:t>
            </a:r>
            <a:r>
              <a:rPr sz="705" spc="10" dirty="0">
                <a:solidFill>
                  <a:srgbClr val="606267"/>
                </a:solidFill>
                <a:latin typeface="Times New Roman"/>
                <a:cs typeface="Times New Roman"/>
              </a:rPr>
              <a:t>ci-dessus </a:t>
            </a:r>
            <a:r>
              <a:rPr sz="705" spc="16" dirty="0">
                <a:solidFill>
                  <a:srgbClr val="606267"/>
                </a:solidFill>
                <a:latin typeface="Times New Roman"/>
                <a:cs typeface="Times New Roman"/>
              </a:rPr>
              <a:t>désigné, </a:t>
            </a:r>
            <a:r>
              <a:rPr sz="705" spc="26" dirty="0">
                <a:solidFill>
                  <a:srgbClr val="606267"/>
                </a:solidFill>
                <a:latin typeface="Times New Roman"/>
                <a:cs typeface="Times New Roman"/>
              </a:rPr>
              <a:t>demande </a:t>
            </a:r>
            <a:r>
              <a:rPr sz="705" spc="22" dirty="0">
                <a:solidFill>
                  <a:srgbClr val="606267"/>
                </a:solidFill>
                <a:latin typeface="Times New Roman"/>
                <a:cs typeface="Times New Roman"/>
              </a:rPr>
              <a:t>que </a:t>
            </a:r>
            <a:r>
              <a:rPr sz="705" spc="10" dirty="0">
                <a:solidFill>
                  <a:srgbClr val="606267"/>
                </a:solidFill>
                <a:latin typeface="Times New Roman"/>
                <a:cs typeface="Times New Roman"/>
              </a:rPr>
              <a:t>celui-ci </a:t>
            </a:r>
            <a:r>
              <a:rPr sz="705" spc="16" dirty="0">
                <a:solidFill>
                  <a:srgbClr val="606267"/>
                </a:solidFill>
                <a:latin typeface="Times New Roman"/>
                <a:cs typeface="Times New Roman"/>
              </a:rPr>
              <a:t>soit </a:t>
            </a:r>
            <a:r>
              <a:rPr sz="705" spc="13" dirty="0">
                <a:solidFill>
                  <a:srgbClr val="606267"/>
                </a:solidFill>
                <a:latin typeface="Times New Roman"/>
                <a:cs typeface="Times New Roman"/>
              </a:rPr>
              <a:t>autorisé </a:t>
            </a:r>
            <a:r>
              <a:rPr sz="705" spc="19" dirty="0">
                <a:solidFill>
                  <a:srgbClr val="606267"/>
                </a:solidFill>
                <a:latin typeface="Times New Roman"/>
                <a:cs typeface="Times New Roman"/>
              </a:rPr>
              <a:t>à </a:t>
            </a:r>
            <a:r>
              <a:rPr sz="705" u="heavy" spc="19" dirty="0">
                <a:solidFill>
                  <a:srgbClr val="727479"/>
                </a:solidFill>
                <a:uFill>
                  <a:solidFill>
                    <a:srgbClr val="727479"/>
                  </a:solidFill>
                </a:uFill>
                <a:latin typeface="Times New Roman"/>
                <a:cs typeface="Times New Roman"/>
              </a:rPr>
              <a:t>s'administrer</a:t>
            </a:r>
            <a:r>
              <a:rPr sz="705" spc="19" dirty="0">
                <a:solidFill>
                  <a:srgbClr val="727479"/>
                </a:solidFill>
                <a:latin typeface="Times New Roman"/>
                <a:cs typeface="Times New Roman"/>
              </a:rPr>
              <a:t> </a:t>
            </a:r>
            <a:r>
              <a:rPr sz="705" spc="16" dirty="0">
                <a:solidFill>
                  <a:srgbClr val="606267"/>
                </a:solidFill>
                <a:latin typeface="Times New Roman"/>
                <a:cs typeface="Times New Roman"/>
              </a:rPr>
              <a:t>les  </a:t>
            </a:r>
            <a:r>
              <a:rPr sz="705" spc="96" dirty="0">
                <a:solidFill>
                  <a:srgbClr val="606267"/>
                </a:solidFill>
                <a:latin typeface="Times New Roman"/>
                <a:cs typeface="Times New Roman"/>
              </a:rPr>
              <a:t>médic</a:t>
            </a:r>
            <a:r>
              <a:rPr sz="705" spc="48" dirty="0">
                <a:solidFill>
                  <a:srgbClr val="606267"/>
                </a:solidFill>
                <a:latin typeface="Times New Roman"/>
                <a:cs typeface="Times New Roman"/>
              </a:rPr>
              <a:t> </a:t>
            </a:r>
            <a:r>
              <a:rPr sz="705" spc="80" dirty="0">
                <a:solidFill>
                  <a:srgbClr val="606267"/>
                </a:solidFill>
                <a:latin typeface="Times New Roman"/>
                <a:cs typeface="Times New Roman"/>
              </a:rPr>
              <a:t>ents</a:t>
            </a:r>
            <a:r>
              <a:rPr sz="705" spc="10" dirty="0">
                <a:solidFill>
                  <a:srgbClr val="606267"/>
                </a:solidFill>
                <a:latin typeface="Times New Roman"/>
                <a:cs typeface="Times New Roman"/>
              </a:rPr>
              <a:t> </a:t>
            </a:r>
            <a:r>
              <a:rPr sz="705" spc="29" dirty="0">
                <a:solidFill>
                  <a:srgbClr val="606267"/>
                </a:solidFill>
                <a:latin typeface="Times New Roman"/>
                <a:cs typeface="Times New Roman"/>
              </a:rPr>
              <a:t>dont</a:t>
            </a:r>
            <a:r>
              <a:rPr sz="705" spc="-16" dirty="0">
                <a:solidFill>
                  <a:srgbClr val="606267"/>
                </a:solidFill>
                <a:latin typeface="Times New Roman"/>
                <a:cs typeface="Times New Roman"/>
              </a:rPr>
              <a:t> </a:t>
            </a:r>
            <a:r>
              <a:rPr sz="705" spc="19" dirty="0">
                <a:solidFill>
                  <a:srgbClr val="49494F"/>
                </a:solidFill>
                <a:latin typeface="Times New Roman"/>
                <a:cs typeface="Times New Roman"/>
              </a:rPr>
              <a:t>la</a:t>
            </a:r>
            <a:r>
              <a:rPr sz="705" dirty="0">
                <a:solidFill>
                  <a:srgbClr val="49494F"/>
                </a:solidFill>
                <a:latin typeface="Times New Roman"/>
                <a:cs typeface="Times New Roman"/>
              </a:rPr>
              <a:t> </a:t>
            </a:r>
            <a:r>
              <a:rPr sz="705" spc="16" dirty="0">
                <a:solidFill>
                  <a:srgbClr val="606267"/>
                </a:solidFill>
                <a:latin typeface="Times New Roman"/>
                <a:cs typeface="Times New Roman"/>
              </a:rPr>
              <a:t>nature</a:t>
            </a:r>
            <a:r>
              <a:rPr sz="705" spc="-13" dirty="0">
                <a:solidFill>
                  <a:srgbClr val="606267"/>
                </a:solidFill>
                <a:latin typeface="Times New Roman"/>
                <a:cs typeface="Times New Roman"/>
              </a:rPr>
              <a:t> </a:t>
            </a:r>
            <a:r>
              <a:rPr sz="705" spc="13" dirty="0">
                <a:solidFill>
                  <a:srgbClr val="606267"/>
                </a:solidFill>
                <a:latin typeface="Times New Roman"/>
                <a:cs typeface="Times New Roman"/>
              </a:rPr>
              <a:t>et</a:t>
            </a:r>
            <a:r>
              <a:rPr sz="705" spc="6" dirty="0">
                <a:solidFill>
                  <a:srgbClr val="606267"/>
                </a:solidFill>
                <a:latin typeface="Times New Roman"/>
                <a:cs typeface="Times New Roman"/>
              </a:rPr>
              <a:t> </a:t>
            </a:r>
            <a:r>
              <a:rPr sz="705" spc="13" dirty="0">
                <a:solidFill>
                  <a:srgbClr val="606267"/>
                </a:solidFill>
                <a:latin typeface="Times New Roman"/>
                <a:cs typeface="Times New Roman"/>
              </a:rPr>
              <a:t>la</a:t>
            </a:r>
            <a:r>
              <a:rPr sz="705" spc="-6" dirty="0">
                <a:solidFill>
                  <a:srgbClr val="606267"/>
                </a:solidFill>
                <a:latin typeface="Times New Roman"/>
                <a:cs typeface="Times New Roman"/>
              </a:rPr>
              <a:t> </a:t>
            </a:r>
            <a:r>
              <a:rPr sz="705" spc="19" dirty="0">
                <a:solidFill>
                  <a:srgbClr val="606267"/>
                </a:solidFill>
                <a:latin typeface="Times New Roman"/>
                <a:cs typeface="Times New Roman"/>
              </a:rPr>
              <a:t>fréquence</a:t>
            </a:r>
            <a:r>
              <a:rPr sz="705" dirty="0">
                <a:solidFill>
                  <a:srgbClr val="606267"/>
                </a:solidFill>
                <a:latin typeface="Times New Roman"/>
                <a:cs typeface="Times New Roman"/>
              </a:rPr>
              <a:t> </a:t>
            </a:r>
            <a:r>
              <a:rPr sz="705" spc="19" dirty="0">
                <a:solidFill>
                  <a:srgbClr val="606267"/>
                </a:solidFill>
                <a:latin typeface="Times New Roman"/>
                <a:cs typeface="Times New Roman"/>
              </a:rPr>
              <a:t>d'utilisation</a:t>
            </a:r>
            <a:r>
              <a:rPr sz="705" spc="32" dirty="0">
                <a:solidFill>
                  <a:srgbClr val="606267"/>
                </a:solidFill>
                <a:latin typeface="Times New Roman"/>
                <a:cs typeface="Times New Roman"/>
              </a:rPr>
              <a:t> </a:t>
            </a:r>
            <a:r>
              <a:rPr sz="705" spc="16" dirty="0">
                <a:solidFill>
                  <a:srgbClr val="606267"/>
                </a:solidFill>
                <a:latin typeface="Times New Roman"/>
                <a:cs typeface="Times New Roman"/>
              </a:rPr>
              <a:t>sont</a:t>
            </a:r>
            <a:r>
              <a:rPr sz="705" spc="-13" dirty="0">
                <a:solidFill>
                  <a:srgbClr val="606267"/>
                </a:solidFill>
                <a:latin typeface="Times New Roman"/>
                <a:cs typeface="Times New Roman"/>
              </a:rPr>
              <a:t> </a:t>
            </a:r>
            <a:r>
              <a:rPr sz="705" spc="19" dirty="0">
                <a:solidFill>
                  <a:srgbClr val="606267"/>
                </a:solidFill>
                <a:latin typeface="Times New Roman"/>
                <a:cs typeface="Times New Roman"/>
              </a:rPr>
              <a:t>gérées</a:t>
            </a:r>
            <a:r>
              <a:rPr sz="705" spc="22" dirty="0">
                <a:solidFill>
                  <a:srgbClr val="606267"/>
                </a:solidFill>
                <a:latin typeface="Times New Roman"/>
                <a:cs typeface="Times New Roman"/>
              </a:rPr>
              <a:t> </a:t>
            </a:r>
            <a:r>
              <a:rPr sz="705" spc="13" dirty="0">
                <a:solidFill>
                  <a:srgbClr val="606267"/>
                </a:solidFill>
                <a:latin typeface="Times New Roman"/>
                <a:cs typeface="Times New Roman"/>
              </a:rPr>
              <a:t>par</a:t>
            </a:r>
            <a:r>
              <a:rPr sz="705" spc="6" dirty="0">
                <a:solidFill>
                  <a:srgbClr val="606267"/>
                </a:solidFill>
                <a:latin typeface="Times New Roman"/>
                <a:cs typeface="Times New Roman"/>
              </a:rPr>
              <a:t> </a:t>
            </a:r>
            <a:r>
              <a:rPr sz="705" spc="13" dirty="0">
                <a:solidFill>
                  <a:srgbClr val="606267"/>
                </a:solidFill>
                <a:latin typeface="Times New Roman"/>
                <a:cs typeface="Times New Roman"/>
              </a:rPr>
              <a:t>lui-même.</a:t>
            </a:r>
            <a:endParaRPr sz="705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805222" y="3543556"/>
            <a:ext cx="131133" cy="106841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641" spc="38" dirty="0">
                <a:solidFill>
                  <a:srgbClr val="606267"/>
                </a:solidFill>
                <a:latin typeface="Arial"/>
                <a:cs typeface="Arial"/>
              </a:rPr>
              <a:t>Ce</a:t>
            </a:r>
            <a:endParaRPr sz="641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533433" y="3550083"/>
            <a:ext cx="2884514" cy="116780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32578">
              <a:spcBef>
                <a:spcPts val="64"/>
              </a:spcBef>
              <a:tabLst>
                <a:tab pos="1061637" algn="l"/>
                <a:tab pos="1808896" algn="l"/>
                <a:tab pos="2743071" algn="l"/>
              </a:tabLst>
            </a:pPr>
            <a:r>
              <a:rPr sz="1058" spc="10" baseline="2525" dirty="0">
                <a:solidFill>
                  <a:srgbClr val="606267"/>
                </a:solidFill>
                <a:latin typeface="Times New Roman"/>
                <a:cs typeface="Times New Roman"/>
              </a:rPr>
              <a:t>traitement	</a:t>
            </a:r>
            <a:r>
              <a:rPr sz="705" spc="19" dirty="0">
                <a:solidFill>
                  <a:srgbClr val="727479"/>
                </a:solidFill>
                <a:latin typeface="Times New Roman"/>
                <a:cs typeface="Times New Roman"/>
              </a:rPr>
              <a:t>est	</a:t>
            </a:r>
            <a:r>
              <a:rPr sz="1058" spc="24" baseline="-2525" dirty="0">
                <a:solidFill>
                  <a:srgbClr val="606267"/>
                </a:solidFill>
                <a:latin typeface="Times New Roman"/>
                <a:cs typeface="Times New Roman"/>
              </a:rPr>
              <a:t>prescrit	</a:t>
            </a:r>
            <a:r>
              <a:rPr sz="1058" spc="28" baseline="-7575" dirty="0">
                <a:solidFill>
                  <a:srgbClr val="606267"/>
                </a:solidFill>
                <a:latin typeface="Times New Roman"/>
                <a:cs typeface="Times New Roman"/>
              </a:rPr>
              <a:t>le</a:t>
            </a:r>
            <a:r>
              <a:rPr sz="1058" spc="-87" baseline="-7575" dirty="0">
                <a:solidFill>
                  <a:srgbClr val="606267"/>
                </a:solidFill>
                <a:latin typeface="Times New Roman"/>
                <a:cs typeface="Times New Roman"/>
              </a:rPr>
              <a:t> </a:t>
            </a:r>
            <a:r>
              <a:rPr sz="1058" spc="24" baseline="-7575" dirty="0">
                <a:solidFill>
                  <a:srgbClr val="727479"/>
                </a:solidFill>
                <a:latin typeface="Times New Roman"/>
                <a:cs typeface="Times New Roman"/>
              </a:rPr>
              <a:t>:</a:t>
            </a:r>
            <a:endParaRPr sz="1058" baseline="-7575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805525" y="3636596"/>
            <a:ext cx="2575415" cy="349839"/>
          </a:xfrm>
          <a:prstGeom prst="rect">
            <a:avLst/>
          </a:prstGeom>
        </p:spPr>
        <p:txBody>
          <a:bodyPr vert="horz" wrap="square" lIns="0" tIns="61087" rIns="0" bIns="0" rtlCol="0">
            <a:spAutoFit/>
          </a:bodyPr>
          <a:lstStyle/>
          <a:p>
            <a:pPr marL="8145">
              <a:spcBef>
                <a:spcPts val="481"/>
              </a:spcBef>
              <a:tabLst>
                <a:tab pos="1809303" algn="l"/>
              </a:tabLst>
            </a:pPr>
            <a:r>
              <a:rPr sz="834" spc="-112" dirty="0">
                <a:solidFill>
                  <a:srgbClr val="606267"/>
                </a:solidFill>
                <a:latin typeface="Arial"/>
                <a:cs typeface="Arial"/>
              </a:rPr>
              <a:t>...........................................................	</a:t>
            </a:r>
            <a:r>
              <a:rPr sz="834" spc="13" dirty="0">
                <a:solidFill>
                  <a:srgbClr val="606267"/>
                </a:solidFill>
                <a:latin typeface="Arial"/>
                <a:cs typeface="Arial"/>
              </a:rPr>
              <a:t>................</a:t>
            </a:r>
            <a:r>
              <a:rPr sz="834" spc="13" dirty="0">
                <a:solidFill>
                  <a:srgbClr val="93959A"/>
                </a:solidFill>
                <a:latin typeface="Arial"/>
                <a:cs typeface="Arial"/>
              </a:rPr>
              <a:t>.</a:t>
            </a:r>
            <a:r>
              <a:rPr sz="834" spc="13" dirty="0">
                <a:solidFill>
                  <a:srgbClr val="727479"/>
                </a:solidFill>
                <a:latin typeface="Arial"/>
                <a:cs typeface="Arial"/>
              </a:rPr>
              <a:t>...</a:t>
            </a:r>
            <a:r>
              <a:rPr sz="834" spc="13" dirty="0">
                <a:solidFill>
                  <a:srgbClr val="49494F"/>
                </a:solidFill>
                <a:latin typeface="Arial"/>
                <a:cs typeface="Arial"/>
              </a:rPr>
              <a:t>....</a:t>
            </a:r>
            <a:endParaRPr sz="834" dirty="0">
              <a:latin typeface="Arial"/>
              <a:cs typeface="Arial"/>
            </a:endParaRPr>
          </a:p>
          <a:p>
            <a:pPr marL="8959">
              <a:spcBef>
                <a:spcPts val="353"/>
              </a:spcBef>
            </a:pPr>
            <a:r>
              <a:rPr sz="705" spc="13" dirty="0">
                <a:solidFill>
                  <a:srgbClr val="606267"/>
                </a:solidFill>
                <a:latin typeface="Times New Roman"/>
                <a:cs typeface="Times New Roman"/>
              </a:rPr>
              <a:t>par</a:t>
            </a:r>
            <a:endParaRPr sz="705" dirty="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793895" y="3989681"/>
            <a:ext cx="3576423" cy="1210277"/>
          </a:xfrm>
          <a:prstGeom prst="rect">
            <a:avLst/>
          </a:prstGeom>
        </p:spPr>
        <p:txBody>
          <a:bodyPr vert="horz" wrap="square" lIns="0" tIns="53349" rIns="0" bIns="0" rtlCol="0">
            <a:spAutoFit/>
          </a:bodyPr>
          <a:lstStyle/>
          <a:p>
            <a:pPr marL="15882">
              <a:spcBef>
                <a:spcPts val="420"/>
              </a:spcBef>
            </a:pPr>
            <a:r>
              <a:rPr sz="705" spc="13" dirty="0">
                <a:solidFill>
                  <a:srgbClr val="606267"/>
                </a:solidFill>
                <a:latin typeface="Times New Roman"/>
                <a:cs typeface="Times New Roman"/>
              </a:rPr>
              <a:t>Docteur</a:t>
            </a:r>
            <a:r>
              <a:rPr sz="705" spc="80" dirty="0">
                <a:solidFill>
                  <a:srgbClr val="606267"/>
                </a:solidFill>
                <a:latin typeface="Times New Roman"/>
                <a:cs typeface="Times New Roman"/>
              </a:rPr>
              <a:t> </a:t>
            </a:r>
            <a:r>
              <a:rPr sz="705" spc="10" dirty="0">
                <a:solidFill>
                  <a:srgbClr val="606267"/>
                </a:solidFill>
                <a:latin typeface="Times New Roman"/>
                <a:cs typeface="Times New Roman"/>
              </a:rPr>
              <a:t>...................................................................................................................................</a:t>
            </a:r>
            <a:endParaRPr sz="705">
              <a:latin typeface="Times New Roman"/>
              <a:cs typeface="Times New Roman"/>
            </a:endParaRPr>
          </a:p>
          <a:p>
            <a:pPr marL="14660">
              <a:spcBef>
                <a:spcPts val="356"/>
              </a:spcBef>
            </a:pPr>
            <a:r>
              <a:rPr sz="705" spc="29" dirty="0">
                <a:solidFill>
                  <a:srgbClr val="606267"/>
                </a:solidFill>
                <a:latin typeface="Times New Roman"/>
                <a:cs typeface="Times New Roman"/>
              </a:rPr>
              <a:t>dont </a:t>
            </a:r>
            <a:r>
              <a:rPr sz="705" spc="6" dirty="0">
                <a:solidFill>
                  <a:srgbClr val="727479"/>
                </a:solidFill>
                <a:latin typeface="Times New Roman"/>
                <a:cs typeface="Times New Roman"/>
              </a:rPr>
              <a:t>vou</a:t>
            </a:r>
            <a:r>
              <a:rPr sz="705" spc="6" dirty="0">
                <a:solidFill>
                  <a:srgbClr val="93959A"/>
                </a:solidFill>
                <a:latin typeface="Times New Roman"/>
                <a:cs typeface="Times New Roman"/>
              </a:rPr>
              <a:t>s </a:t>
            </a:r>
            <a:r>
              <a:rPr sz="705" spc="10" dirty="0">
                <a:solidFill>
                  <a:srgbClr val="606267"/>
                </a:solidFill>
                <a:latin typeface="Times New Roman"/>
                <a:cs typeface="Times New Roman"/>
              </a:rPr>
              <a:t>trouverez, ci-joint, </a:t>
            </a:r>
            <a:r>
              <a:rPr sz="705" spc="29" dirty="0">
                <a:solidFill>
                  <a:srgbClr val="49494F"/>
                </a:solidFill>
                <a:latin typeface="Times New Roman"/>
                <a:cs typeface="Times New Roman"/>
              </a:rPr>
              <a:t>l</a:t>
            </a:r>
            <a:r>
              <a:rPr sz="705" spc="29" dirty="0">
                <a:solidFill>
                  <a:srgbClr val="93959A"/>
                </a:solidFill>
                <a:latin typeface="Times New Roman"/>
                <a:cs typeface="Times New Roman"/>
              </a:rPr>
              <a:t>'</a:t>
            </a:r>
            <a:r>
              <a:rPr sz="705" spc="-93" dirty="0">
                <a:solidFill>
                  <a:srgbClr val="93959A"/>
                </a:solidFill>
                <a:latin typeface="Times New Roman"/>
                <a:cs typeface="Times New Roman"/>
              </a:rPr>
              <a:t> </a:t>
            </a:r>
            <a:r>
              <a:rPr sz="705" spc="19" dirty="0">
                <a:solidFill>
                  <a:srgbClr val="727479"/>
                </a:solidFill>
                <a:latin typeface="Times New Roman"/>
                <a:cs typeface="Times New Roman"/>
              </a:rPr>
              <a:t>ordonnance.</a:t>
            </a:r>
            <a:endParaRPr sz="705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70">
              <a:latin typeface="Times New Roman"/>
              <a:cs typeface="Times New Roman"/>
            </a:endParaRPr>
          </a:p>
          <a:p>
            <a:pPr>
              <a:spcBef>
                <a:spcPts val="13"/>
              </a:spcBef>
            </a:pPr>
            <a:endParaRPr sz="834">
              <a:latin typeface="Times New Roman"/>
              <a:cs typeface="Times New Roman"/>
            </a:endParaRPr>
          </a:p>
          <a:p>
            <a:pPr marL="1815411" algn="ctr">
              <a:spcBef>
                <a:spcPts val="3"/>
              </a:spcBef>
            </a:pPr>
            <a:r>
              <a:rPr sz="705" spc="13" dirty="0">
                <a:solidFill>
                  <a:srgbClr val="606267"/>
                </a:solidFill>
                <a:latin typeface="Times New Roman"/>
                <a:cs typeface="Times New Roman"/>
              </a:rPr>
              <a:t>Fait</a:t>
            </a:r>
            <a:r>
              <a:rPr sz="705" spc="-42" dirty="0">
                <a:solidFill>
                  <a:srgbClr val="606267"/>
                </a:solidFill>
                <a:latin typeface="Times New Roman"/>
                <a:cs typeface="Times New Roman"/>
              </a:rPr>
              <a:t> </a:t>
            </a:r>
            <a:r>
              <a:rPr sz="705" spc="32" dirty="0">
                <a:solidFill>
                  <a:srgbClr val="727479"/>
                </a:solidFill>
                <a:latin typeface="Arial"/>
                <a:cs typeface="Arial"/>
              </a:rPr>
              <a:t>à</a:t>
            </a:r>
            <a:r>
              <a:rPr sz="705" spc="-83" dirty="0">
                <a:solidFill>
                  <a:srgbClr val="727479"/>
                </a:solidFill>
                <a:latin typeface="Arial"/>
                <a:cs typeface="Arial"/>
              </a:rPr>
              <a:t> </a:t>
            </a:r>
            <a:r>
              <a:rPr sz="705" spc="26" dirty="0">
                <a:solidFill>
                  <a:srgbClr val="727479"/>
                </a:solidFill>
                <a:latin typeface="Arial"/>
                <a:cs typeface="Arial"/>
              </a:rPr>
              <a:t>.</a:t>
            </a:r>
            <a:r>
              <a:rPr sz="705" spc="26" dirty="0">
                <a:solidFill>
                  <a:srgbClr val="93959A"/>
                </a:solidFill>
                <a:latin typeface="Arial"/>
                <a:cs typeface="Arial"/>
              </a:rPr>
              <a:t>.</a:t>
            </a:r>
            <a:r>
              <a:rPr sz="705" spc="26" dirty="0">
                <a:solidFill>
                  <a:srgbClr val="727479"/>
                </a:solidFill>
                <a:latin typeface="Arial"/>
                <a:cs typeface="Arial"/>
              </a:rPr>
              <a:t>.....</a:t>
            </a:r>
            <a:r>
              <a:rPr sz="705" spc="-29" dirty="0">
                <a:solidFill>
                  <a:srgbClr val="727479"/>
                </a:solidFill>
                <a:latin typeface="Arial"/>
                <a:cs typeface="Arial"/>
              </a:rPr>
              <a:t> </a:t>
            </a:r>
            <a:r>
              <a:rPr sz="705" spc="13" dirty="0">
                <a:solidFill>
                  <a:srgbClr val="727479"/>
                </a:solidFill>
                <a:latin typeface="Arial"/>
                <a:cs typeface="Arial"/>
              </a:rPr>
              <a:t>....</a:t>
            </a:r>
            <a:r>
              <a:rPr sz="705" spc="-48" dirty="0">
                <a:solidFill>
                  <a:srgbClr val="727479"/>
                </a:solidFill>
                <a:latin typeface="Arial"/>
                <a:cs typeface="Arial"/>
              </a:rPr>
              <a:t> </a:t>
            </a:r>
            <a:r>
              <a:rPr sz="705" spc="13" dirty="0">
                <a:solidFill>
                  <a:srgbClr val="727479"/>
                </a:solidFill>
                <a:latin typeface="Arial"/>
                <a:cs typeface="Arial"/>
              </a:rPr>
              <a:t>...............</a:t>
            </a:r>
            <a:r>
              <a:rPr sz="705" spc="196" dirty="0">
                <a:solidFill>
                  <a:srgbClr val="727479"/>
                </a:solidFill>
                <a:latin typeface="Arial"/>
                <a:cs typeface="Arial"/>
              </a:rPr>
              <a:t> </a:t>
            </a:r>
            <a:r>
              <a:rPr sz="705" spc="16" dirty="0">
                <a:solidFill>
                  <a:srgbClr val="727479"/>
                </a:solidFill>
                <a:latin typeface="Arial"/>
                <a:cs typeface="Arial"/>
              </a:rPr>
              <a:t>,</a:t>
            </a:r>
            <a:r>
              <a:rPr sz="705" spc="19" dirty="0">
                <a:solidFill>
                  <a:srgbClr val="727479"/>
                </a:solidFill>
                <a:latin typeface="Arial"/>
                <a:cs typeface="Arial"/>
              </a:rPr>
              <a:t> </a:t>
            </a:r>
            <a:r>
              <a:rPr sz="705" spc="16" dirty="0">
                <a:solidFill>
                  <a:srgbClr val="49494F"/>
                </a:solidFill>
                <a:latin typeface="Times New Roman"/>
                <a:cs typeface="Times New Roman"/>
              </a:rPr>
              <a:t>le</a:t>
            </a:r>
            <a:r>
              <a:rPr sz="705" spc="13" dirty="0">
                <a:solidFill>
                  <a:srgbClr val="49494F"/>
                </a:solidFill>
                <a:latin typeface="Times New Roman"/>
                <a:cs typeface="Times New Roman"/>
              </a:rPr>
              <a:t> </a:t>
            </a:r>
            <a:r>
              <a:rPr sz="705" spc="32" dirty="0">
                <a:solidFill>
                  <a:srgbClr val="727479"/>
                </a:solidFill>
                <a:latin typeface="Times New Roman"/>
                <a:cs typeface="Times New Roman"/>
              </a:rPr>
              <a:t>...</a:t>
            </a:r>
            <a:r>
              <a:rPr sz="705" spc="-71" dirty="0">
                <a:solidFill>
                  <a:srgbClr val="727479"/>
                </a:solidFill>
                <a:latin typeface="Times New Roman"/>
                <a:cs typeface="Times New Roman"/>
              </a:rPr>
              <a:t> </a:t>
            </a:r>
            <a:r>
              <a:rPr sz="705" spc="10" dirty="0">
                <a:solidFill>
                  <a:srgbClr val="727479"/>
                </a:solidFill>
                <a:latin typeface="Times New Roman"/>
                <a:cs typeface="Times New Roman"/>
              </a:rPr>
              <a:t>..</a:t>
            </a:r>
            <a:r>
              <a:rPr sz="705" spc="-51" dirty="0">
                <a:solidFill>
                  <a:srgbClr val="727479"/>
                </a:solidFill>
                <a:latin typeface="Times New Roman"/>
                <a:cs typeface="Times New Roman"/>
              </a:rPr>
              <a:t> </a:t>
            </a:r>
            <a:r>
              <a:rPr sz="705" spc="10" dirty="0">
                <a:solidFill>
                  <a:srgbClr val="727479"/>
                </a:solidFill>
                <a:latin typeface="Times New Roman"/>
                <a:cs typeface="Times New Roman"/>
              </a:rPr>
              <a:t>..</a:t>
            </a:r>
            <a:r>
              <a:rPr sz="705" spc="-48" dirty="0">
                <a:solidFill>
                  <a:srgbClr val="727479"/>
                </a:solidFill>
                <a:latin typeface="Times New Roman"/>
                <a:cs typeface="Times New Roman"/>
              </a:rPr>
              <a:t> </a:t>
            </a:r>
            <a:r>
              <a:rPr sz="705" spc="38" dirty="0">
                <a:solidFill>
                  <a:srgbClr val="727479"/>
                </a:solidFill>
                <a:latin typeface="Times New Roman"/>
                <a:cs typeface="Times New Roman"/>
              </a:rPr>
              <a:t>.</a:t>
            </a:r>
            <a:r>
              <a:rPr sz="705" spc="38" dirty="0">
                <a:solidFill>
                  <a:srgbClr val="49494F"/>
                </a:solidFill>
                <a:latin typeface="Times New Roman"/>
                <a:cs typeface="Times New Roman"/>
              </a:rPr>
              <a:t>...</a:t>
            </a:r>
            <a:r>
              <a:rPr sz="705" spc="-71" dirty="0">
                <a:solidFill>
                  <a:srgbClr val="49494F"/>
                </a:solidFill>
                <a:latin typeface="Times New Roman"/>
                <a:cs typeface="Times New Roman"/>
              </a:rPr>
              <a:t> </a:t>
            </a:r>
            <a:r>
              <a:rPr sz="705" spc="32" dirty="0">
                <a:solidFill>
                  <a:srgbClr val="49494F"/>
                </a:solidFill>
                <a:latin typeface="Times New Roman"/>
                <a:cs typeface="Times New Roman"/>
              </a:rPr>
              <a:t>...</a:t>
            </a:r>
            <a:r>
              <a:rPr sz="705" spc="-48" dirty="0">
                <a:solidFill>
                  <a:srgbClr val="49494F"/>
                </a:solidFill>
                <a:latin typeface="Times New Roman"/>
                <a:cs typeface="Times New Roman"/>
              </a:rPr>
              <a:t> </a:t>
            </a:r>
            <a:r>
              <a:rPr sz="705" spc="55" dirty="0">
                <a:solidFill>
                  <a:srgbClr val="49494F"/>
                </a:solidFill>
                <a:latin typeface="Times New Roman"/>
                <a:cs typeface="Times New Roman"/>
              </a:rPr>
              <a:t>..</a:t>
            </a:r>
            <a:r>
              <a:rPr sz="705" spc="55" dirty="0">
                <a:solidFill>
                  <a:srgbClr val="727479"/>
                </a:solidFill>
                <a:latin typeface="Times New Roman"/>
                <a:cs typeface="Times New Roman"/>
              </a:rPr>
              <a:t>.</a:t>
            </a:r>
            <a:r>
              <a:rPr sz="705" spc="55" dirty="0">
                <a:solidFill>
                  <a:srgbClr val="49494F"/>
                </a:solidFill>
                <a:latin typeface="Times New Roman"/>
                <a:cs typeface="Times New Roman"/>
              </a:rPr>
              <a:t>.</a:t>
            </a:r>
            <a:endParaRPr sz="705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2">
              <a:latin typeface="Times New Roman"/>
              <a:cs typeface="Times New Roman"/>
            </a:endParaRPr>
          </a:p>
          <a:p>
            <a:pPr marL="1812561" algn="ctr"/>
            <a:r>
              <a:rPr sz="321" spc="6" dirty="0">
                <a:solidFill>
                  <a:srgbClr val="ACAEB3"/>
                </a:solidFill>
                <a:latin typeface="Times New Roman"/>
                <a:cs typeface="Times New Roman"/>
              </a:rPr>
              <a:t>! </a:t>
            </a:r>
            <a:r>
              <a:rPr sz="577" spc="-10" dirty="0">
                <a:solidFill>
                  <a:srgbClr val="ACAEB3"/>
                </a:solidFill>
                <a:latin typeface="Times New Roman"/>
                <a:cs typeface="Times New Roman"/>
              </a:rPr>
              <a:t>Signatu.-e </a:t>
            </a:r>
            <a:r>
              <a:rPr sz="577" spc="22" dirty="0">
                <a:solidFill>
                  <a:srgbClr val="ACAEB3"/>
                </a:solidFill>
                <a:latin typeface="Times New Roman"/>
                <a:cs typeface="Times New Roman"/>
              </a:rPr>
              <a:t>des </a:t>
            </a:r>
            <a:r>
              <a:rPr sz="577" spc="19" dirty="0">
                <a:solidFill>
                  <a:srgbClr val="ACAEB3"/>
                </a:solidFill>
                <a:latin typeface="Times New Roman"/>
                <a:cs typeface="Times New Roman"/>
              </a:rPr>
              <a:t>parem} </a:t>
            </a:r>
            <a:r>
              <a:rPr sz="577" spc="16" dirty="0">
                <a:solidFill>
                  <a:srgbClr val="ACAEB3"/>
                </a:solidFill>
                <a:latin typeface="Times New Roman"/>
                <a:cs typeface="Times New Roman"/>
              </a:rPr>
              <a:t>ou </a:t>
            </a:r>
            <a:r>
              <a:rPr sz="577" spc="19" dirty="0">
                <a:solidFill>
                  <a:srgbClr val="ACAEB3"/>
                </a:solidFill>
                <a:latin typeface="Times New Roman"/>
                <a:cs typeface="Times New Roman"/>
              </a:rPr>
              <a:t>ï</a:t>
            </a:r>
            <a:r>
              <a:rPr sz="577" spc="19" dirty="0">
                <a:solidFill>
                  <a:srgbClr val="93959A"/>
                </a:solidFill>
                <a:latin typeface="Times New Roman"/>
                <a:cs typeface="Times New Roman"/>
              </a:rPr>
              <a:t>è</a:t>
            </a:r>
            <a:r>
              <a:rPr sz="577" spc="19" dirty="0">
                <a:solidFill>
                  <a:srgbClr val="ACAEB3"/>
                </a:solidFill>
                <a:latin typeface="Times New Roman"/>
                <a:cs typeface="Times New Roman"/>
              </a:rPr>
              <a:t>pïé</a:t>
            </a:r>
            <a:r>
              <a:rPr sz="577" spc="19" dirty="0">
                <a:solidFill>
                  <a:srgbClr val="93959A"/>
                </a:solidFill>
                <a:latin typeface="Times New Roman"/>
                <a:cs typeface="Times New Roman"/>
              </a:rPr>
              <a:t>s</a:t>
            </a:r>
            <a:r>
              <a:rPr sz="577" spc="19" dirty="0">
                <a:solidFill>
                  <a:srgbClr val="ACAEB3"/>
                </a:solidFill>
                <a:latin typeface="Times New Roman"/>
                <a:cs typeface="Times New Roman"/>
              </a:rPr>
              <a:t>emanr</a:t>
            </a:r>
            <a:r>
              <a:rPr sz="577" spc="22" dirty="0">
                <a:solidFill>
                  <a:srgbClr val="ACAEB3"/>
                </a:solidFill>
                <a:latin typeface="Times New Roman"/>
                <a:cs typeface="Times New Roman"/>
              </a:rPr>
              <a:t> </a:t>
            </a:r>
            <a:r>
              <a:rPr sz="577" spc="16" dirty="0">
                <a:solidFill>
                  <a:srgbClr val="ACAEB3"/>
                </a:solidFill>
                <a:latin typeface="Times New Roman"/>
                <a:cs typeface="Times New Roman"/>
              </a:rPr>
              <a:t>légai)</a:t>
            </a:r>
            <a:endParaRPr sz="577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4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37">
              <a:latin typeface="Times New Roman"/>
              <a:cs typeface="Times New Roman"/>
            </a:endParaRPr>
          </a:p>
          <a:p>
            <a:pPr marL="8145"/>
            <a:r>
              <a:rPr sz="705" spc="10" dirty="0">
                <a:solidFill>
                  <a:srgbClr val="606267"/>
                </a:solidFill>
                <a:latin typeface="Times New Roman"/>
                <a:cs typeface="Times New Roman"/>
              </a:rPr>
              <a:t>Avis</a:t>
            </a:r>
            <a:r>
              <a:rPr sz="705" spc="19" dirty="0">
                <a:solidFill>
                  <a:srgbClr val="606267"/>
                </a:solidFill>
                <a:latin typeface="Times New Roman"/>
                <a:cs typeface="Times New Roman"/>
              </a:rPr>
              <a:t> </a:t>
            </a:r>
            <a:r>
              <a:rPr sz="705" spc="13" dirty="0">
                <a:solidFill>
                  <a:srgbClr val="606267"/>
                </a:solidFill>
                <a:latin typeface="Times New Roman"/>
                <a:cs typeface="Times New Roman"/>
              </a:rPr>
              <a:t>favorable,</a:t>
            </a:r>
            <a:endParaRPr sz="705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792250" y="5216442"/>
            <a:ext cx="1389112" cy="175963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090" spc="38" dirty="0">
                <a:solidFill>
                  <a:srgbClr val="606267"/>
                </a:solidFill>
                <a:latin typeface="Times New Roman"/>
                <a:cs typeface="Times New Roman"/>
              </a:rPr>
              <a:t>D</a:t>
            </a:r>
            <a:r>
              <a:rPr sz="1090" spc="-80" dirty="0">
                <a:solidFill>
                  <a:srgbClr val="606267"/>
                </a:solidFill>
                <a:latin typeface="Times New Roman"/>
                <a:cs typeface="Times New Roman"/>
              </a:rPr>
              <a:t> </a:t>
            </a:r>
            <a:r>
              <a:rPr sz="705" spc="16" dirty="0">
                <a:solidFill>
                  <a:srgbClr val="606267"/>
                </a:solidFill>
                <a:latin typeface="Times New Roman"/>
                <a:cs typeface="Times New Roman"/>
              </a:rPr>
              <a:t>Le(la)</a:t>
            </a:r>
            <a:r>
              <a:rPr sz="705" spc="-19" dirty="0">
                <a:solidFill>
                  <a:srgbClr val="606267"/>
                </a:solidFill>
                <a:latin typeface="Times New Roman"/>
                <a:cs typeface="Times New Roman"/>
              </a:rPr>
              <a:t> </a:t>
            </a:r>
            <a:r>
              <a:rPr sz="705" spc="16" dirty="0">
                <a:solidFill>
                  <a:srgbClr val="606267"/>
                </a:solidFill>
                <a:latin typeface="Times New Roman"/>
                <a:cs typeface="Times New Roman"/>
              </a:rPr>
              <a:t>directeur(trice)</a:t>
            </a:r>
            <a:r>
              <a:rPr sz="705" spc="-58" dirty="0">
                <a:solidFill>
                  <a:srgbClr val="606267"/>
                </a:solidFill>
                <a:latin typeface="Times New Roman"/>
                <a:cs typeface="Times New Roman"/>
              </a:rPr>
              <a:t> </a:t>
            </a:r>
            <a:r>
              <a:rPr sz="705" spc="29" dirty="0">
                <a:solidFill>
                  <a:srgbClr val="606267"/>
                </a:solidFill>
                <a:latin typeface="Times New Roman"/>
                <a:cs typeface="Times New Roman"/>
              </a:rPr>
              <a:t>de</a:t>
            </a:r>
            <a:r>
              <a:rPr sz="705" dirty="0">
                <a:solidFill>
                  <a:srgbClr val="606267"/>
                </a:solidFill>
                <a:latin typeface="Times New Roman"/>
                <a:cs typeface="Times New Roman"/>
              </a:rPr>
              <a:t> </a:t>
            </a:r>
            <a:r>
              <a:rPr sz="705" spc="26" dirty="0">
                <a:solidFill>
                  <a:srgbClr val="606267"/>
                </a:solidFill>
                <a:latin typeface="Times New Roman"/>
                <a:cs typeface="Times New Roman"/>
              </a:rPr>
              <a:t>l'école,</a:t>
            </a:r>
            <a:endParaRPr sz="705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315759" y="3887859"/>
            <a:ext cx="87558" cy="116716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705" spc="22" dirty="0">
                <a:solidFill>
                  <a:srgbClr val="606267"/>
                </a:solidFill>
                <a:latin typeface="Times New Roman"/>
                <a:cs typeface="Times New Roman"/>
              </a:rPr>
              <a:t>le</a:t>
            </a:r>
            <a:endParaRPr sz="705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597756" y="5231128"/>
            <a:ext cx="1771514" cy="379160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9366" algn="ctr">
              <a:spcBef>
                <a:spcPts val="64"/>
              </a:spcBef>
            </a:pPr>
            <a:r>
              <a:rPr sz="1090" spc="71" dirty="0">
                <a:solidFill>
                  <a:srgbClr val="606267"/>
                </a:solidFill>
                <a:latin typeface="Times New Roman"/>
                <a:cs typeface="Times New Roman"/>
              </a:rPr>
              <a:t>D</a:t>
            </a:r>
            <a:r>
              <a:rPr sz="1090" spc="-231" dirty="0">
                <a:solidFill>
                  <a:srgbClr val="606267"/>
                </a:solidFill>
                <a:latin typeface="Times New Roman"/>
                <a:cs typeface="Times New Roman"/>
              </a:rPr>
              <a:t> </a:t>
            </a:r>
            <a:r>
              <a:rPr sz="705" spc="32" dirty="0">
                <a:solidFill>
                  <a:srgbClr val="606267"/>
                </a:solidFill>
                <a:latin typeface="Times New Roman"/>
                <a:cs typeface="Times New Roman"/>
              </a:rPr>
              <a:t>Le </a:t>
            </a:r>
            <a:r>
              <a:rPr sz="705" spc="22" dirty="0">
                <a:solidFill>
                  <a:srgbClr val="606267"/>
                </a:solidFill>
                <a:latin typeface="Times New Roman"/>
                <a:cs typeface="Times New Roman"/>
              </a:rPr>
              <a:t>chef </a:t>
            </a:r>
            <a:r>
              <a:rPr sz="705" spc="26" dirty="0">
                <a:solidFill>
                  <a:srgbClr val="606267"/>
                </a:solidFill>
                <a:latin typeface="Times New Roman"/>
                <a:cs typeface="Times New Roman"/>
              </a:rPr>
              <a:t>d'établissement,</a:t>
            </a:r>
            <a:endParaRPr sz="705">
              <a:latin typeface="Times New Roman"/>
              <a:cs typeface="Times New Roman"/>
            </a:endParaRPr>
          </a:p>
          <a:p>
            <a:pPr algn="ctr">
              <a:spcBef>
                <a:spcPts val="686"/>
              </a:spcBef>
            </a:pPr>
            <a:r>
              <a:rPr sz="705" spc="22" dirty="0">
                <a:solidFill>
                  <a:srgbClr val="606267"/>
                </a:solidFill>
                <a:latin typeface="Times New Roman"/>
                <a:cs typeface="Times New Roman"/>
              </a:rPr>
              <a:t>Fait </a:t>
            </a:r>
            <a:r>
              <a:rPr sz="737" spc="19" dirty="0">
                <a:solidFill>
                  <a:srgbClr val="606267"/>
                </a:solidFill>
                <a:latin typeface="Times New Roman"/>
                <a:cs typeface="Times New Roman"/>
              </a:rPr>
              <a:t>à </a:t>
            </a:r>
            <a:r>
              <a:rPr sz="737" spc="55" dirty="0">
                <a:solidFill>
                  <a:srgbClr val="606267"/>
                </a:solidFill>
                <a:latin typeface="Times New Roman"/>
                <a:cs typeface="Times New Roman"/>
              </a:rPr>
              <a:t>..........................</a:t>
            </a:r>
            <a:r>
              <a:rPr sz="737" spc="55" dirty="0">
                <a:solidFill>
                  <a:srgbClr val="727479"/>
                </a:solidFill>
                <a:latin typeface="Times New Roman"/>
                <a:cs typeface="Times New Roman"/>
              </a:rPr>
              <a:t>, </a:t>
            </a:r>
            <a:r>
              <a:rPr sz="705" spc="16" dirty="0">
                <a:solidFill>
                  <a:srgbClr val="606267"/>
                </a:solidFill>
                <a:latin typeface="Times New Roman"/>
                <a:cs typeface="Times New Roman"/>
              </a:rPr>
              <a:t>le</a:t>
            </a:r>
            <a:r>
              <a:rPr sz="705" spc="-58" dirty="0">
                <a:solidFill>
                  <a:srgbClr val="606267"/>
                </a:solidFill>
                <a:latin typeface="Times New Roman"/>
                <a:cs typeface="Times New Roman"/>
              </a:rPr>
              <a:t> </a:t>
            </a:r>
            <a:r>
              <a:rPr sz="705" spc="71" dirty="0">
                <a:solidFill>
                  <a:srgbClr val="606267"/>
                </a:solidFill>
                <a:latin typeface="Times New Roman"/>
                <a:cs typeface="Times New Roman"/>
              </a:rPr>
              <a:t>.................</a:t>
            </a:r>
            <a:r>
              <a:rPr sz="705" spc="71" dirty="0">
                <a:solidFill>
                  <a:srgbClr val="727479"/>
                </a:solidFill>
                <a:latin typeface="Times New Roman"/>
                <a:cs typeface="Times New Roman"/>
              </a:rPr>
              <a:t>.</a:t>
            </a:r>
            <a:endParaRPr sz="705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787098" y="5712336"/>
            <a:ext cx="3272618" cy="457130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R="3258" algn="r">
              <a:spcBef>
                <a:spcPts val="64"/>
              </a:spcBef>
            </a:pPr>
            <a:r>
              <a:rPr sz="577" spc="35" dirty="0">
                <a:solidFill>
                  <a:srgbClr val="93959A"/>
                </a:solidFill>
                <a:latin typeface="Times New Roman"/>
                <a:cs typeface="Times New Roman"/>
              </a:rPr>
              <a:t>(cach</a:t>
            </a:r>
            <a:r>
              <a:rPr sz="577" spc="35" dirty="0">
                <a:solidFill>
                  <a:srgbClr val="ACAEB3"/>
                </a:solidFill>
                <a:latin typeface="Times New Roman"/>
                <a:cs typeface="Times New Roman"/>
              </a:rPr>
              <a:t>t</a:t>
            </a:r>
            <a:r>
              <a:rPr sz="577" spc="35" dirty="0">
                <a:solidFill>
                  <a:srgbClr val="93959A"/>
                </a:solidFill>
                <a:latin typeface="Times New Roman"/>
                <a:cs typeface="Times New Roman"/>
              </a:rPr>
              <a:t>eet</a:t>
            </a:r>
            <a:r>
              <a:rPr sz="577" spc="-48" dirty="0">
                <a:solidFill>
                  <a:srgbClr val="93959A"/>
                </a:solidFill>
                <a:latin typeface="Times New Roman"/>
                <a:cs typeface="Times New Roman"/>
              </a:rPr>
              <a:t> </a:t>
            </a:r>
            <a:r>
              <a:rPr sz="609" spc="3" dirty="0">
                <a:solidFill>
                  <a:srgbClr val="93959A"/>
                </a:solidFill>
                <a:latin typeface="Times New Roman"/>
                <a:cs typeface="Times New Roman"/>
              </a:rPr>
              <a:t>signature)</a:t>
            </a:r>
            <a:endParaRPr sz="609">
              <a:latin typeface="Times New Roman"/>
              <a:cs typeface="Times New Roman"/>
            </a:endParaRPr>
          </a:p>
          <a:p>
            <a:pPr>
              <a:spcBef>
                <a:spcPts val="19"/>
              </a:spcBef>
            </a:pPr>
            <a:endParaRPr sz="673">
              <a:latin typeface="Times New Roman"/>
              <a:cs typeface="Times New Roman"/>
            </a:endParaRPr>
          </a:p>
          <a:p>
            <a:pPr marL="581518">
              <a:spcBef>
                <a:spcPts val="3"/>
              </a:spcBef>
            </a:pPr>
            <a:r>
              <a:rPr sz="609" spc="-3" dirty="0">
                <a:solidFill>
                  <a:srgbClr val="606267"/>
                </a:solidFill>
                <a:latin typeface="Times New Roman"/>
                <a:cs typeface="Times New Roman"/>
              </a:rPr>
              <a:t>Document </a:t>
            </a:r>
            <a:r>
              <a:rPr sz="609" dirty="0">
                <a:solidFill>
                  <a:srgbClr val="727479"/>
                </a:solidFill>
                <a:latin typeface="Times New Roman"/>
                <a:cs typeface="Times New Roman"/>
              </a:rPr>
              <a:t>é</a:t>
            </a:r>
            <a:r>
              <a:rPr sz="609" dirty="0">
                <a:solidFill>
                  <a:srgbClr val="49494F"/>
                </a:solidFill>
                <a:latin typeface="Times New Roman"/>
                <a:cs typeface="Times New Roman"/>
              </a:rPr>
              <a:t>labor</a:t>
            </a:r>
            <a:r>
              <a:rPr sz="609" dirty="0">
                <a:solidFill>
                  <a:srgbClr val="727479"/>
                </a:solidFill>
                <a:latin typeface="Times New Roman"/>
                <a:cs typeface="Times New Roman"/>
              </a:rPr>
              <a:t>é </a:t>
            </a:r>
            <a:r>
              <a:rPr sz="609" spc="10" dirty="0">
                <a:solidFill>
                  <a:srgbClr val="606267"/>
                </a:solidFill>
                <a:latin typeface="Times New Roman"/>
                <a:cs typeface="Times New Roman"/>
              </a:rPr>
              <a:t>par </a:t>
            </a:r>
            <a:r>
              <a:rPr sz="609" spc="-3" dirty="0">
                <a:solidFill>
                  <a:srgbClr val="49494F"/>
                </a:solidFill>
                <a:latin typeface="Times New Roman"/>
                <a:cs typeface="Times New Roman"/>
              </a:rPr>
              <a:t>l</a:t>
            </a:r>
            <a:r>
              <a:rPr sz="609" spc="-3" dirty="0">
                <a:solidFill>
                  <a:srgbClr val="727479"/>
                </a:solidFill>
                <a:latin typeface="Times New Roman"/>
                <a:cs typeface="Times New Roman"/>
              </a:rPr>
              <a:t>e </a:t>
            </a:r>
            <a:r>
              <a:rPr sz="609" spc="10" dirty="0">
                <a:solidFill>
                  <a:srgbClr val="606267"/>
                </a:solidFill>
                <a:latin typeface="Times New Roman"/>
                <a:cs typeface="Times New Roman"/>
              </a:rPr>
              <a:t>service </a:t>
            </a:r>
            <a:r>
              <a:rPr sz="609" dirty="0">
                <a:solidFill>
                  <a:srgbClr val="606267"/>
                </a:solidFill>
                <a:latin typeface="Times New Roman"/>
                <a:cs typeface="Times New Roman"/>
              </a:rPr>
              <a:t>médical </a:t>
            </a:r>
            <a:r>
              <a:rPr sz="609" spc="22" dirty="0">
                <a:solidFill>
                  <a:srgbClr val="606267"/>
                </a:solidFill>
                <a:latin typeface="Times New Roman"/>
                <a:cs typeface="Times New Roman"/>
              </a:rPr>
              <a:t>des </a:t>
            </a:r>
            <a:r>
              <a:rPr sz="609" spc="19" dirty="0">
                <a:solidFill>
                  <a:srgbClr val="727479"/>
                </a:solidFill>
                <a:latin typeface="Times New Roman"/>
                <a:cs typeface="Times New Roman"/>
              </a:rPr>
              <a:t>é</a:t>
            </a:r>
            <a:r>
              <a:rPr sz="609" spc="19" dirty="0">
                <a:solidFill>
                  <a:srgbClr val="49494F"/>
                </a:solidFill>
                <a:latin typeface="Times New Roman"/>
                <a:cs typeface="Times New Roman"/>
              </a:rPr>
              <a:t>lè</a:t>
            </a:r>
            <a:r>
              <a:rPr sz="609" spc="19" dirty="0">
                <a:solidFill>
                  <a:srgbClr val="727479"/>
                </a:solidFill>
                <a:latin typeface="Times New Roman"/>
                <a:cs typeface="Times New Roman"/>
              </a:rPr>
              <a:t>ves</a:t>
            </a:r>
            <a:r>
              <a:rPr sz="609" spc="19" dirty="0">
                <a:solidFill>
                  <a:srgbClr val="93959A"/>
                </a:solidFill>
                <a:latin typeface="Times New Roman"/>
                <a:cs typeface="Times New Roman"/>
              </a:rPr>
              <a:t>- </a:t>
            </a:r>
            <a:r>
              <a:rPr sz="609" spc="6" dirty="0">
                <a:solidFill>
                  <a:srgbClr val="606267"/>
                </a:solidFill>
                <a:latin typeface="Times New Roman"/>
                <a:cs typeface="Times New Roman"/>
              </a:rPr>
              <a:t>DSDEN </a:t>
            </a:r>
            <a:r>
              <a:rPr sz="609" spc="29" dirty="0">
                <a:solidFill>
                  <a:srgbClr val="606267"/>
                </a:solidFill>
                <a:latin typeface="Times New Roman"/>
                <a:cs typeface="Times New Roman"/>
              </a:rPr>
              <a:t>de </a:t>
            </a:r>
            <a:r>
              <a:rPr sz="609" spc="16" dirty="0">
                <a:solidFill>
                  <a:srgbClr val="49494F"/>
                </a:solidFill>
                <a:latin typeface="Times New Roman"/>
                <a:cs typeface="Times New Roman"/>
              </a:rPr>
              <a:t>la</a:t>
            </a:r>
            <a:r>
              <a:rPr sz="609" spc="-90" dirty="0">
                <a:solidFill>
                  <a:srgbClr val="49494F"/>
                </a:solidFill>
                <a:latin typeface="Times New Roman"/>
                <a:cs typeface="Times New Roman"/>
              </a:rPr>
              <a:t> </a:t>
            </a:r>
            <a:r>
              <a:rPr sz="609" spc="6" dirty="0">
                <a:solidFill>
                  <a:srgbClr val="606267"/>
                </a:solidFill>
                <a:latin typeface="Times New Roman"/>
                <a:cs typeface="Times New Roman"/>
              </a:rPr>
              <a:t>Gironde</a:t>
            </a:r>
            <a:endParaRPr sz="609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13">
              <a:latin typeface="Times New Roman"/>
              <a:cs typeface="Times New Roman"/>
            </a:endParaRPr>
          </a:p>
          <a:p>
            <a:pPr marL="8145"/>
            <a:r>
              <a:rPr sz="513" spc="-13" dirty="0">
                <a:solidFill>
                  <a:srgbClr val="727479"/>
                </a:solidFill>
                <a:latin typeface="Times New Roman"/>
                <a:cs typeface="Times New Roman"/>
              </a:rPr>
              <a:t>Imprimé </a:t>
            </a:r>
            <a:r>
              <a:rPr sz="513" spc="13" dirty="0">
                <a:solidFill>
                  <a:srgbClr val="727479"/>
                </a:solidFill>
                <a:latin typeface="Times New Roman"/>
                <a:cs typeface="Times New Roman"/>
              </a:rPr>
              <a:t>12 </a:t>
            </a:r>
            <a:r>
              <a:rPr sz="513" spc="3" dirty="0">
                <a:solidFill>
                  <a:srgbClr val="727479"/>
                </a:solidFill>
                <a:latin typeface="Times New Roman"/>
                <a:cs typeface="Times New Roman"/>
              </a:rPr>
              <a:t>A2 </a:t>
            </a:r>
            <a:r>
              <a:rPr sz="513" spc="3" dirty="0">
                <a:solidFill>
                  <a:srgbClr val="93959A"/>
                </a:solidFill>
                <a:latin typeface="Times New Roman"/>
                <a:cs typeface="Times New Roman"/>
              </a:rPr>
              <a:t>-</a:t>
            </a:r>
            <a:r>
              <a:rPr sz="513" spc="-13" dirty="0">
                <a:solidFill>
                  <a:srgbClr val="93959A"/>
                </a:solidFill>
                <a:latin typeface="Times New Roman"/>
                <a:cs typeface="Times New Roman"/>
              </a:rPr>
              <a:t> </a:t>
            </a:r>
            <a:r>
              <a:rPr sz="513" spc="-6" dirty="0">
                <a:solidFill>
                  <a:srgbClr val="727479"/>
                </a:solidFill>
                <a:latin typeface="Times New Roman"/>
                <a:cs typeface="Times New Roman"/>
              </a:rPr>
              <a:t>mai</a:t>
            </a:r>
            <a:r>
              <a:rPr sz="513" spc="-6" dirty="0">
                <a:solidFill>
                  <a:srgbClr val="49494F"/>
                </a:solidFill>
                <a:latin typeface="Times New Roman"/>
                <a:cs typeface="Times New Roman"/>
              </a:rPr>
              <a:t>-</a:t>
            </a:r>
            <a:r>
              <a:rPr sz="513" spc="-6" dirty="0">
                <a:solidFill>
                  <a:srgbClr val="727479"/>
                </a:solidFill>
                <a:latin typeface="Times New Roman"/>
                <a:cs typeface="Times New Roman"/>
              </a:rPr>
              <a:t>14</a:t>
            </a:r>
            <a:endParaRPr sz="513">
              <a:latin typeface="Times New Roman"/>
              <a:cs typeface="Times New Roman"/>
            </a:endParaRPr>
          </a:p>
        </p:txBody>
      </p:sp>
      <p:sp>
        <p:nvSpPr>
          <p:cNvPr id="30" name="Espace réservé du pied de page 29"/>
          <p:cNvSpPr>
            <a:spLocks noGrp="1"/>
          </p:cNvSpPr>
          <p:nvPr>
            <p:ph type="ftr" sz="quarter" idx="5"/>
          </p:nvPr>
        </p:nvSpPr>
        <p:spPr>
          <a:xfrm>
            <a:off x="5119187" y="6487769"/>
            <a:ext cx="4114800" cy="365125"/>
          </a:xfrm>
        </p:spPr>
        <p:txBody>
          <a:bodyPr/>
          <a:lstStyle/>
          <a:p>
            <a:r>
              <a:rPr lang="fr-FR" dirty="0"/>
              <a:t>Marie-Agnès  MIROT   2021</a:t>
            </a:r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3</a:t>
            </a:fld>
            <a:endParaRPr lang="fr-FR"/>
          </a:p>
        </p:txBody>
      </p:sp>
      <p:sp>
        <p:nvSpPr>
          <p:cNvPr id="29" name="Bouton d'action : Accueil 28">
            <a:hlinkClick r:id="rId4" action="ppaction://hlinksldjump" highlightClick="1"/>
          </p:cNvPr>
          <p:cNvSpPr/>
          <p:nvPr/>
        </p:nvSpPr>
        <p:spPr>
          <a:xfrm>
            <a:off x="272212" y="6356349"/>
            <a:ext cx="495300" cy="365125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695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hlinkClick r:id="rId2"/>
          </p:cNvPr>
          <p:cNvSpPr txBox="1"/>
          <p:nvPr/>
        </p:nvSpPr>
        <p:spPr>
          <a:xfrm>
            <a:off x="924910" y="274320"/>
            <a:ext cx="10962290" cy="684922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marL="8145">
              <a:spcBef>
                <a:spcPts val="61"/>
              </a:spcBef>
            </a:pPr>
            <a:r>
              <a:rPr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POS</a:t>
            </a:r>
            <a:r>
              <a:rPr lang="fr-FR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TION LATERALE</a:t>
            </a:r>
            <a:r>
              <a:rPr sz="4400" b="1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r>
              <a:rPr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DE SECURITE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807" y="2003173"/>
            <a:ext cx="7225047" cy="3154298"/>
          </a:xfrm>
          <a:prstGeom prst="rect">
            <a:avLst/>
          </a:prstGeom>
        </p:spPr>
      </p:pic>
      <p:pic>
        <p:nvPicPr>
          <p:cNvPr id="6" name="Image 5">
            <a:hlinkClick r:id="rId2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554" y="4910490"/>
            <a:ext cx="799895" cy="940676"/>
          </a:xfrm>
          <a:prstGeom prst="rect">
            <a:avLst/>
          </a:prstGeom>
        </p:spPr>
      </p:pic>
      <p:sp>
        <p:nvSpPr>
          <p:cNvPr id="7" name="Espace réservé du pied de page 6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fr-FR"/>
              <a:t>Marie-Agnès  MIROT   2021</a:t>
            </a:r>
          </a:p>
        </p:txBody>
      </p:sp>
      <p:sp>
        <p:nvSpPr>
          <p:cNvPr id="9" name="Bouton d'action : Accueil 8">
            <a:hlinkClick r:id="rId5" action="ppaction://hlinksldjump" highlightClick="1"/>
          </p:cNvPr>
          <p:cNvSpPr/>
          <p:nvPr/>
        </p:nvSpPr>
        <p:spPr>
          <a:xfrm>
            <a:off x="272212" y="6356349"/>
            <a:ext cx="495300" cy="365125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hlinkClick r:id="rId6" action="ppaction://hlinkfile"/>
            <a:extLst>
              <a:ext uri="{FF2B5EF4-FFF2-40B4-BE49-F238E27FC236}">
                <a16:creationId xmlns:a16="http://schemas.microsoft.com/office/drawing/2014/main" id="{E662B9E7-EFB7-4885-8512-F0CB4605AC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12" y="4910490"/>
            <a:ext cx="799895" cy="94067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D21957-3F8B-4BD9-AEA3-5925A81CD2FE}"/>
              </a:ext>
            </a:extLst>
          </p:cNvPr>
          <p:cNvSpPr txBox="1"/>
          <p:nvPr/>
        </p:nvSpPr>
        <p:spPr>
          <a:xfrm>
            <a:off x="10840554" y="5955501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INTERNET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3DCDAD9-691C-4EC7-A843-FEE8D98E8D0A}"/>
              </a:ext>
            </a:extLst>
          </p:cNvPr>
          <p:cNvSpPr txBox="1"/>
          <p:nvPr/>
        </p:nvSpPr>
        <p:spPr>
          <a:xfrm>
            <a:off x="6341" y="5893070"/>
            <a:ext cx="1423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ORDINATEUR</a:t>
            </a:r>
          </a:p>
        </p:txBody>
      </p:sp>
    </p:spTree>
    <p:extLst>
      <p:ext uri="{BB962C8B-B14F-4D97-AF65-F5344CB8AC3E}">
        <p14:creationId xmlns:p14="http://schemas.microsoft.com/office/powerpoint/2010/main" val="387840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-1" y="0"/>
            <a:ext cx="12192001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5629" y="354860"/>
            <a:ext cx="5974794" cy="685333"/>
          </a:xfrm>
          <a:prstGeom prst="rect">
            <a:avLst/>
          </a:prstGeom>
        </p:spPr>
        <p:txBody>
          <a:bodyPr vert="horz" wrap="square" lIns="0" tIns="8145" rIns="0" bIns="0" rtlCol="0" anchor="ctr">
            <a:spAutoFit/>
          </a:bodyPr>
          <a:lstStyle/>
          <a:p>
            <a:pPr marL="1536462">
              <a:lnSpc>
                <a:spcPct val="100000"/>
              </a:lnSpc>
              <a:spcBef>
                <a:spcPts val="64"/>
              </a:spcBef>
            </a:pPr>
            <a:r>
              <a:rPr sz="4400" dirty="0">
                <a:latin typeface="Comic Sans MS" panose="030F0702030302020204" pitchFamily="66" charset="0"/>
                <a:ea typeface="+mn-ea"/>
                <a:cs typeface="+mn-cs"/>
              </a:rPr>
              <a:t>L’HEMOPHILIE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fr-FR"/>
              <a:t>Marie-Agnès  MIROT   2021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31</a:t>
            </a:fld>
            <a:endParaRPr lang="fr-FR"/>
          </a:p>
        </p:txBody>
      </p:sp>
      <p:sp>
        <p:nvSpPr>
          <p:cNvPr id="6" name="Bouton d'action : Accueil 5">
            <a:hlinkClick r:id="rId3" action="ppaction://hlinksldjump" highlightClick="1"/>
          </p:cNvPr>
          <p:cNvSpPr/>
          <p:nvPr/>
        </p:nvSpPr>
        <p:spPr>
          <a:xfrm>
            <a:off x="272212" y="6356349"/>
            <a:ext cx="495300" cy="365125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3250544"/>
      </p:ext>
    </p:extLst>
  </p:cSld>
  <p:clrMapOvr>
    <a:masterClrMapping/>
  </p:clrMapOvr>
  <p:transition spd="slow">
    <p:wheel spokes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01CB486C-3226-47AE-B208-C076F69C5055}"/>
              </a:ext>
            </a:extLst>
          </p:cNvPr>
          <p:cNvSpPr txBox="1"/>
          <p:nvPr/>
        </p:nvSpPr>
        <p:spPr>
          <a:xfrm>
            <a:off x="2430798" y="274320"/>
            <a:ext cx="8310774" cy="684922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marL="8145">
              <a:spcBef>
                <a:spcPts val="61"/>
              </a:spcBef>
            </a:pPr>
            <a:r>
              <a:rPr lang="fr-FR" sz="3848" b="1" spc="-3" dirty="0">
                <a:solidFill>
                  <a:srgbClr val="FF0000"/>
                </a:solidFill>
                <a:latin typeface="Calibri"/>
                <a:cs typeface="Calibri"/>
              </a:rPr>
              <a:t>         </a:t>
            </a:r>
            <a:r>
              <a:rPr lang="fr-FR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Administration EXACYL</a:t>
            </a:r>
            <a:endParaRPr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Notice patient - EXACYL 1 g/10 ml, solution buvable - Base de données  publique des médicaments">
            <a:extLst>
              <a:ext uri="{FF2B5EF4-FFF2-40B4-BE49-F238E27FC236}">
                <a16:creationId xmlns:a16="http://schemas.microsoft.com/office/drawing/2014/main" id="{D2A3AA21-EB56-40B3-9DD6-17303D43C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019" y="1057113"/>
            <a:ext cx="3467281" cy="254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otice patient - EXACYL 1 g/10 ml, solution buvable - Base de données  publique des médicaments">
            <a:extLst>
              <a:ext uri="{FF2B5EF4-FFF2-40B4-BE49-F238E27FC236}">
                <a16:creationId xmlns:a16="http://schemas.microsoft.com/office/drawing/2014/main" id="{0D7C0944-E78F-4E5C-9501-621AD563E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738" y="1181009"/>
            <a:ext cx="3228453" cy="238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otice patient - EXACYL 1 g/10 ml, solution buvable - Base de données  publique des médicaments">
            <a:extLst>
              <a:ext uri="{FF2B5EF4-FFF2-40B4-BE49-F238E27FC236}">
                <a16:creationId xmlns:a16="http://schemas.microsoft.com/office/drawing/2014/main" id="{8AD2379C-6BD1-4F0F-82D8-C6C26732B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422" y="3851591"/>
            <a:ext cx="3427278" cy="247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otice patient - EXACYL 1 g/10 ml, solution buvable - Base de données  publique des médicaments">
            <a:extLst>
              <a:ext uri="{FF2B5EF4-FFF2-40B4-BE49-F238E27FC236}">
                <a16:creationId xmlns:a16="http://schemas.microsoft.com/office/drawing/2014/main" id="{D6BBFD3D-69D8-4191-8C32-393EC2DF8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335" y="3866583"/>
            <a:ext cx="3228453" cy="255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fr-FR"/>
              <a:t>Marie-Agnès  MIROT   2021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32</a:t>
            </a:fld>
            <a:endParaRPr lang="fr-FR"/>
          </a:p>
        </p:txBody>
      </p:sp>
      <p:sp>
        <p:nvSpPr>
          <p:cNvPr id="9" name="Bouton d'action : Accueil 8">
            <a:hlinkClick r:id="rId6" action="ppaction://hlinksldjump" highlightClick="1"/>
          </p:cNvPr>
          <p:cNvSpPr/>
          <p:nvPr/>
        </p:nvSpPr>
        <p:spPr>
          <a:xfrm>
            <a:off x="272212" y="6356349"/>
            <a:ext cx="495300" cy="365125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7127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699A6A7-B501-4E86-94FF-78E51ECF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Marie-Agnès  MIROT   2021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66A106A-7651-4295-BDC0-AF4A453D8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47C4-F4C8-4E0D-A760-9B120CA34FA8}" type="slidenum">
              <a:rPr lang="fr-FR" smtClean="0"/>
              <a:t>33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67F5387-3AA1-4DD0-8868-80AF14061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663" y="1118936"/>
            <a:ext cx="8756316" cy="4830679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80093CBB-3DAD-4E37-9C49-5BCD365E6D54}"/>
              </a:ext>
            </a:extLst>
          </p:cNvPr>
          <p:cNvSpPr txBox="1"/>
          <p:nvPr/>
        </p:nvSpPr>
        <p:spPr>
          <a:xfrm>
            <a:off x="2924093" y="230647"/>
            <a:ext cx="8310774" cy="684922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marL="8145">
              <a:spcBef>
                <a:spcPts val="61"/>
              </a:spcBef>
            </a:pPr>
            <a:r>
              <a:rPr lang="fr-FR" sz="3848" b="1" spc="-3" dirty="0">
                <a:solidFill>
                  <a:srgbClr val="FF0000"/>
                </a:solidFill>
                <a:latin typeface="Calibri"/>
                <a:cs typeface="Calibri"/>
              </a:rPr>
              <a:t>         </a:t>
            </a:r>
            <a:r>
              <a:rPr lang="fr-FR" sz="4400" b="1" spc="-3" dirty="0">
                <a:solidFill>
                  <a:srgbClr val="FF0000"/>
                </a:solidFill>
                <a:latin typeface="Comic Sans MS" panose="030F0702030302020204" pitchFamily="66" charset="0"/>
                <a:cs typeface="Calibri"/>
              </a:rPr>
              <a:t>L’ETOUFFEMENT</a:t>
            </a:r>
            <a:endParaRPr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Flèche : pentagone 7">
            <a:hlinkClick r:id="rId3"/>
            <a:extLst>
              <a:ext uri="{FF2B5EF4-FFF2-40B4-BE49-F238E27FC236}">
                <a16:creationId xmlns:a16="http://schemas.microsoft.com/office/drawing/2014/main" id="{5EA1DCBE-9E1E-447F-88FD-67D0C921FEAC}"/>
              </a:ext>
            </a:extLst>
          </p:cNvPr>
          <p:cNvSpPr/>
          <p:nvPr/>
        </p:nvSpPr>
        <p:spPr>
          <a:xfrm>
            <a:off x="132347" y="1528011"/>
            <a:ext cx="1588169" cy="61361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Film enfant</a:t>
            </a:r>
          </a:p>
        </p:txBody>
      </p:sp>
      <p:sp>
        <p:nvSpPr>
          <p:cNvPr id="9" name="Flèche : pentagone 8">
            <a:hlinkClick r:id="rId4"/>
            <a:extLst>
              <a:ext uri="{FF2B5EF4-FFF2-40B4-BE49-F238E27FC236}">
                <a16:creationId xmlns:a16="http://schemas.microsoft.com/office/drawing/2014/main" id="{CC0086EC-E2C7-402E-B69B-8CBEDE4F76A4}"/>
              </a:ext>
            </a:extLst>
          </p:cNvPr>
          <p:cNvSpPr/>
          <p:nvPr/>
        </p:nvSpPr>
        <p:spPr>
          <a:xfrm>
            <a:off x="132347" y="2779295"/>
            <a:ext cx="1588169" cy="64970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Film adulte</a:t>
            </a:r>
          </a:p>
        </p:txBody>
      </p:sp>
      <p:sp>
        <p:nvSpPr>
          <p:cNvPr id="10" name="Flèche : pentagone 9">
            <a:hlinkClick r:id="rId5" action="ppaction://hlinkfile"/>
            <a:extLst>
              <a:ext uri="{FF2B5EF4-FFF2-40B4-BE49-F238E27FC236}">
                <a16:creationId xmlns:a16="http://schemas.microsoft.com/office/drawing/2014/main" id="{E9C02EE3-31EC-46ED-A332-441192AF3A39}"/>
              </a:ext>
            </a:extLst>
          </p:cNvPr>
          <p:cNvSpPr/>
          <p:nvPr/>
        </p:nvSpPr>
        <p:spPr>
          <a:xfrm>
            <a:off x="166770" y="4503124"/>
            <a:ext cx="1588169" cy="61361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Film enfant</a:t>
            </a:r>
          </a:p>
        </p:txBody>
      </p:sp>
      <p:sp>
        <p:nvSpPr>
          <p:cNvPr id="11" name="Flèche : pentagone 10">
            <a:hlinkClick r:id="rId6" action="ppaction://hlinkfile"/>
            <a:extLst>
              <a:ext uri="{FF2B5EF4-FFF2-40B4-BE49-F238E27FC236}">
                <a16:creationId xmlns:a16="http://schemas.microsoft.com/office/drawing/2014/main" id="{F510E607-F031-4C8B-A9F8-373BD49497B2}"/>
              </a:ext>
            </a:extLst>
          </p:cNvPr>
          <p:cNvSpPr/>
          <p:nvPr/>
        </p:nvSpPr>
        <p:spPr>
          <a:xfrm>
            <a:off x="166771" y="5465650"/>
            <a:ext cx="1588168" cy="649705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Film adulte</a:t>
            </a:r>
          </a:p>
        </p:txBody>
      </p:sp>
      <p:sp>
        <p:nvSpPr>
          <p:cNvPr id="12" name="Bouton d'action : Accueil 5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3E7D7063-C284-495E-967B-0DEEF2E2FE7C}"/>
              </a:ext>
            </a:extLst>
          </p:cNvPr>
          <p:cNvSpPr/>
          <p:nvPr/>
        </p:nvSpPr>
        <p:spPr>
          <a:xfrm>
            <a:off x="272212" y="6356349"/>
            <a:ext cx="495300" cy="365125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3901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01CB486C-3226-47AE-B208-C076F69C5055}"/>
              </a:ext>
            </a:extLst>
          </p:cNvPr>
          <p:cNvSpPr txBox="1"/>
          <p:nvPr/>
        </p:nvSpPr>
        <p:spPr>
          <a:xfrm>
            <a:off x="3666786" y="214589"/>
            <a:ext cx="5265948" cy="561811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marL="8145">
              <a:spcBef>
                <a:spcPts val="61"/>
              </a:spcBef>
            </a:pPr>
            <a:r>
              <a:rPr lang="fr-FR" sz="3200" b="1" spc="-3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fr-FR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DREPANOCYTOSE</a:t>
            </a:r>
            <a:endParaRPr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87387" y="1071284"/>
            <a:ext cx="1142474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La drépanocytose ou anémie falciforme est une maladie héréditaire qui affecte les globules rouges.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19862" y="2033938"/>
            <a:ext cx="11424745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dirty="0"/>
              <a:t>Les trois principales manifestations sont :</a:t>
            </a:r>
          </a:p>
          <a:p>
            <a:pPr marL="2114550" lvl="4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FR" sz="2000" dirty="0"/>
              <a:t> l’anémie, </a:t>
            </a:r>
          </a:p>
          <a:p>
            <a:pPr marL="2114550" lvl="4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FR" sz="2000" dirty="0"/>
              <a:t>les crises douloureuses, qui peuvent toucher différents organes.</a:t>
            </a:r>
          </a:p>
          <a:p>
            <a:pPr marL="2114550" lvl="4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FR" sz="2000" dirty="0"/>
              <a:t>une moindre résistance à certaines infections.</a:t>
            </a:r>
          </a:p>
          <a:p>
            <a:pPr marL="2114550" lvl="4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FR" sz="2000" dirty="0"/>
              <a:t>Les crises douloureuses sont plus fréquentes et plus graves durant la petite enfance.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5"/>
          </p:nvPr>
        </p:nvSpPr>
        <p:spPr>
          <a:xfrm>
            <a:off x="3939785" y="6538912"/>
            <a:ext cx="4114800" cy="365125"/>
          </a:xfrm>
        </p:spPr>
        <p:txBody>
          <a:bodyPr/>
          <a:lstStyle/>
          <a:p>
            <a:r>
              <a:rPr lang="fr-FR" dirty="0"/>
              <a:t>Marie-Agnès  MIROT   2021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34</a:t>
            </a:fld>
            <a:endParaRPr lang="fr-FR"/>
          </a:p>
        </p:txBody>
      </p:sp>
      <p:sp>
        <p:nvSpPr>
          <p:cNvPr id="10" name="Bouton d'action : Accueil 9">
            <a:hlinkClick r:id="rId2" action="ppaction://hlinksldjump" highlightClick="1"/>
          </p:cNvPr>
          <p:cNvSpPr/>
          <p:nvPr/>
        </p:nvSpPr>
        <p:spPr>
          <a:xfrm>
            <a:off x="272212" y="6356349"/>
            <a:ext cx="495300" cy="365125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3B3E663-2A0D-4CC0-A0C3-F341A0AC43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7612"/>
          <a:stretch/>
        </p:blipFill>
        <p:spPr>
          <a:xfrm>
            <a:off x="7133816" y="4079380"/>
            <a:ext cx="4770688" cy="184095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2574AC3-C66E-4CA3-898E-157148180D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66" b="-3070"/>
          <a:stretch/>
        </p:blipFill>
        <p:spPr>
          <a:xfrm>
            <a:off x="1226496" y="4303636"/>
            <a:ext cx="4770689" cy="179590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4F0D4F3-EDEC-4F0A-A7FB-BA9AC61870C6}"/>
              </a:ext>
            </a:extLst>
          </p:cNvPr>
          <p:cNvSpPr txBox="1"/>
          <p:nvPr/>
        </p:nvSpPr>
        <p:spPr>
          <a:xfrm>
            <a:off x="6906126" y="5899485"/>
            <a:ext cx="1323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Circulation normale des globules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E4F651-DBE9-4669-AB72-75E0D9F1985C}"/>
              </a:ext>
            </a:extLst>
          </p:cNvPr>
          <p:cNvSpPr/>
          <p:nvPr/>
        </p:nvSpPr>
        <p:spPr>
          <a:xfrm>
            <a:off x="1226496" y="4240655"/>
            <a:ext cx="1504672" cy="463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C64083-372C-4847-8B75-2EB33B4DD271}"/>
              </a:ext>
            </a:extLst>
          </p:cNvPr>
          <p:cNvSpPr/>
          <p:nvPr/>
        </p:nvSpPr>
        <p:spPr>
          <a:xfrm>
            <a:off x="8766824" y="4040600"/>
            <a:ext cx="1504672" cy="463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060ED71-6345-4746-B280-B2008DA75030}"/>
              </a:ext>
            </a:extLst>
          </p:cNvPr>
          <p:cNvSpPr txBox="1"/>
          <p:nvPr/>
        </p:nvSpPr>
        <p:spPr>
          <a:xfrm>
            <a:off x="1226496" y="4090545"/>
            <a:ext cx="2066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Anémie falciforme</a:t>
            </a:r>
          </a:p>
        </p:txBody>
      </p:sp>
    </p:spTree>
    <p:extLst>
      <p:ext uri="{BB962C8B-B14F-4D97-AF65-F5344CB8AC3E}">
        <p14:creationId xmlns:p14="http://schemas.microsoft.com/office/powerpoint/2010/main" val="46292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5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910056" y="936334"/>
            <a:ext cx="40915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 ne pas faire</a:t>
            </a:r>
          </a:p>
        </p:txBody>
      </p:sp>
      <p:sp>
        <p:nvSpPr>
          <p:cNvPr id="4" name="Rectangle 3"/>
          <p:cNvSpPr/>
          <p:nvPr/>
        </p:nvSpPr>
        <p:spPr>
          <a:xfrm>
            <a:off x="1881301" y="882268"/>
            <a:ext cx="20685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  <a:effectLst/>
              </a:rPr>
              <a:t>A faire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55225" y="2165855"/>
            <a:ext cx="5385817" cy="31700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dirty="0"/>
              <a:t>Parallèlement au traitement médicamenteux, des mesures simples doivent être prises pour </a:t>
            </a:r>
            <a:r>
              <a:rPr lang="fr-FR" sz="2000" b="1" dirty="0"/>
              <a:t>apaiser le malade en cas de crise </a:t>
            </a:r>
            <a:r>
              <a:rPr lang="fr-FR" sz="2000" dirty="0"/>
              <a:t>:</a:t>
            </a:r>
          </a:p>
          <a:p>
            <a:endParaRPr lang="fr-FR" sz="2000" dirty="0"/>
          </a:p>
          <a:p>
            <a:pPr>
              <a:lnSpc>
                <a:spcPct val="150000"/>
              </a:lnSpc>
            </a:pPr>
            <a:r>
              <a:rPr lang="fr-FR" sz="2000" dirty="0"/>
              <a:t> - Repos au chaud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 - Boire beaucoup 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- Calme autour de la personne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- Alimentation saine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354499" y="2165855"/>
            <a:ext cx="5385817" cy="3477875"/>
          </a:xfrm>
          <a:prstGeom prst="rect">
            <a:avLst/>
          </a:prstGeom>
          <a:solidFill>
            <a:srgbClr val="FF0000">
              <a:alpha val="37000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2000" dirty="0"/>
              <a:t>En cas de chute ou de choc, </a:t>
            </a:r>
            <a:r>
              <a:rPr lang="fr-FR" sz="2000" b="1" dirty="0"/>
              <a:t>surtout ne pas appliquer de glace </a:t>
            </a:r>
            <a:r>
              <a:rPr lang="fr-FR" sz="2000" dirty="0"/>
              <a:t>qui aggraverait la douleur</a:t>
            </a:r>
            <a:r>
              <a:rPr lang="fr-FR" sz="2000" b="1" dirty="0"/>
              <a:t>.</a:t>
            </a:r>
            <a:endParaRPr lang="fr-FR" sz="2000" dirty="0"/>
          </a:p>
          <a:p>
            <a:endParaRPr lang="fr-FR" sz="2000" dirty="0"/>
          </a:p>
          <a:p>
            <a:r>
              <a:rPr lang="fr-FR" sz="2000" dirty="0"/>
              <a:t> - Eviter tout ce qui peut bloquer la circulation (croiser les jambes, porter des vêtements serrés…).</a:t>
            </a:r>
          </a:p>
          <a:p>
            <a:r>
              <a:rPr lang="fr-FR" sz="2000" dirty="0"/>
              <a:t> - Eviter les endroits mal oxygénés, comme les pièces mal ventilées</a:t>
            </a:r>
          </a:p>
          <a:p>
            <a:r>
              <a:rPr lang="fr-FR" sz="2000" dirty="0"/>
              <a:t>-  Les bains en eau froide (moins de 25°C) sont proscrits</a:t>
            </a:r>
          </a:p>
          <a:p>
            <a:r>
              <a:rPr lang="fr-FR" sz="2000" dirty="0"/>
              <a:t>- Eviter les changements de températures brutaux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Marie-Agnès  MIROT   2021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15081" y="258338"/>
            <a:ext cx="2940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145">
              <a:spcBef>
                <a:spcPts val="61"/>
              </a:spcBef>
            </a:pPr>
            <a:r>
              <a:rPr lang="fr-FR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DREPANOCYTOSE</a:t>
            </a:r>
          </a:p>
        </p:txBody>
      </p:sp>
      <p:sp>
        <p:nvSpPr>
          <p:cNvPr id="12" name="Bouton d'action : Accueil 11">
            <a:hlinkClick r:id="rId2" action="ppaction://hlinksldjump" highlightClick="1"/>
          </p:cNvPr>
          <p:cNvSpPr/>
          <p:nvPr/>
        </p:nvSpPr>
        <p:spPr>
          <a:xfrm>
            <a:off x="272212" y="6356349"/>
            <a:ext cx="495300" cy="365125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822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01CB486C-3226-47AE-B208-C076F69C5055}"/>
              </a:ext>
            </a:extLst>
          </p:cNvPr>
          <p:cNvSpPr txBox="1"/>
          <p:nvPr/>
        </p:nvSpPr>
        <p:spPr>
          <a:xfrm>
            <a:off x="3692438" y="216446"/>
            <a:ext cx="4027875" cy="623367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marL="8145">
              <a:spcBef>
                <a:spcPts val="61"/>
              </a:spcBef>
            </a:pPr>
            <a:r>
              <a:rPr lang="fr-FR" sz="4000" b="1" spc="-3" dirty="0">
                <a:solidFill>
                  <a:srgbClr val="FF0000"/>
                </a:solidFill>
                <a:latin typeface="Calibri"/>
                <a:cs typeface="Calibri"/>
              </a:rPr>
              <a:t>         </a:t>
            </a:r>
            <a:r>
              <a:rPr lang="fr-FR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DIABETE</a:t>
            </a:r>
            <a:endParaRPr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05114" y="1006998"/>
            <a:ext cx="1116957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dirty="0"/>
              <a:t>Le diabète se caractérise par une </a:t>
            </a:r>
            <a:r>
              <a:rPr lang="fr-FR" sz="2000" b="1" dirty="0"/>
              <a:t>hyperglycémie</a:t>
            </a:r>
            <a:r>
              <a:rPr lang="fr-FR" sz="2000" dirty="0"/>
              <a:t> chronique, c’est-à-dire un </a:t>
            </a:r>
            <a:r>
              <a:rPr lang="fr-FR" sz="2000" u="sng" dirty="0"/>
              <a:t>excès de sucre </a:t>
            </a:r>
            <a:r>
              <a:rPr lang="fr-FR" sz="2000" dirty="0"/>
              <a:t>dans le sang et donc un taux de glucose (glycémie) trop élevé. Cela peut provoquer à plus ou moins long terme des </a:t>
            </a:r>
            <a:r>
              <a:rPr lang="fr-FR" sz="2000" b="1" dirty="0"/>
              <a:t>lésions</a:t>
            </a:r>
            <a:r>
              <a:rPr lang="fr-FR" sz="2000" dirty="0"/>
              <a:t> de différents organes, comme les </a:t>
            </a:r>
            <a:r>
              <a:rPr lang="fr-FR" sz="2000" b="1" dirty="0"/>
              <a:t>yeux, les reins, les nerfs </a:t>
            </a:r>
            <a:r>
              <a:rPr lang="fr-FR" sz="2000" dirty="0"/>
              <a:t>et les vaisseaux sanguins.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05114" y="2280212"/>
            <a:ext cx="11169570" cy="22467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/>
              <a:t>Quels sont les symptômes du diabète ?</a:t>
            </a:r>
          </a:p>
          <a:p>
            <a:endParaRPr lang="fr-FR" sz="2000" b="1" dirty="0"/>
          </a:p>
          <a:p>
            <a:r>
              <a:rPr lang="fr-FR" sz="2000" b="1" dirty="0"/>
              <a:t>Diabète de type 1 : </a:t>
            </a:r>
            <a:r>
              <a:rPr lang="fr-FR" sz="2000" dirty="0"/>
              <a:t>besoin d'uriner fréquemment, une soif intense, une sensation de faim intense, une perte de poids, une fatigue intense ou des pertes de connaissance à répétition...</a:t>
            </a:r>
          </a:p>
          <a:p>
            <a:endParaRPr lang="fr-FR" sz="2000" dirty="0"/>
          </a:p>
          <a:p>
            <a:r>
              <a:rPr lang="fr-FR" sz="2000" b="1" dirty="0"/>
              <a:t>Diabète de type 2 : </a:t>
            </a:r>
            <a:r>
              <a:rPr lang="fr-FR" sz="2000" dirty="0"/>
              <a:t> fatigue, troubles de la vision, sensation de bouche sèche, besoin d'uriner souvent, d'avoir davantage faim ou soif, picotements dans les pieds, infections qui guérissent mal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5401" y="5473529"/>
            <a:ext cx="9448800" cy="9639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FF0000"/>
                </a:solidFill>
              </a:rPr>
              <a:t>Hypo</a:t>
            </a:r>
            <a:r>
              <a:rPr lang="fr-FR" sz="3600" dirty="0">
                <a:solidFill>
                  <a:schemeClr val="tx1"/>
                </a:solidFill>
              </a:rPr>
              <a:t>glycémie    et/ou     </a:t>
            </a:r>
            <a:r>
              <a:rPr lang="fr-FR" sz="3600" dirty="0">
                <a:solidFill>
                  <a:srgbClr val="FF0000"/>
                </a:solidFill>
              </a:rPr>
              <a:t>Hyper</a:t>
            </a:r>
            <a:r>
              <a:rPr lang="fr-FR" sz="3600" dirty="0">
                <a:solidFill>
                  <a:schemeClr val="tx1"/>
                </a:solidFill>
              </a:rPr>
              <a:t>glycémie</a:t>
            </a:r>
            <a:r>
              <a:rPr lang="fr-FR" dirty="0"/>
              <a:t>  </a:t>
            </a: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5"/>
          </p:nvPr>
        </p:nvSpPr>
        <p:spPr>
          <a:xfrm>
            <a:off x="7905750" y="6543675"/>
            <a:ext cx="2721015" cy="283956"/>
          </a:xfrm>
        </p:spPr>
        <p:txBody>
          <a:bodyPr/>
          <a:lstStyle/>
          <a:p>
            <a:r>
              <a:rPr lang="fr-FR" dirty="0"/>
              <a:t>Marie-Agnès  MIROT   2021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36</a:t>
            </a:fld>
            <a:endParaRPr lang="fr-FR"/>
          </a:p>
        </p:txBody>
      </p:sp>
      <p:sp>
        <p:nvSpPr>
          <p:cNvPr id="12" name="Bouton d'action : Accueil 11">
            <a:hlinkClick r:id="rId2" action="ppaction://hlinksldjump" highlightClick="1"/>
          </p:cNvPr>
          <p:cNvSpPr/>
          <p:nvPr/>
        </p:nvSpPr>
        <p:spPr>
          <a:xfrm>
            <a:off x="272212" y="6356349"/>
            <a:ext cx="495300" cy="365125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vers le bas 14"/>
          <p:cNvSpPr/>
          <p:nvPr/>
        </p:nvSpPr>
        <p:spPr>
          <a:xfrm>
            <a:off x="5334000" y="4605373"/>
            <a:ext cx="1066800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029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831486D-5B26-432B-AAD5-E44FD37D0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Marie-Agnès  MIROT   2021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FD5A871-5E4D-4430-9BEE-EBF85ACFF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47C4-F4C8-4E0D-A760-9B120CA34FA8}" type="slidenum">
              <a:rPr lang="fr-FR" smtClean="0"/>
              <a:t>37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83274B-654B-44E5-A441-EBD0D20CFC46}"/>
              </a:ext>
            </a:extLst>
          </p:cNvPr>
          <p:cNvSpPr/>
          <p:nvPr/>
        </p:nvSpPr>
        <p:spPr>
          <a:xfrm>
            <a:off x="893452" y="732379"/>
            <a:ext cx="3896625" cy="5671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tx1"/>
                </a:solidFill>
              </a:rPr>
              <a:t>Hypoglycémie</a:t>
            </a:r>
            <a:r>
              <a:rPr lang="fr-FR" dirty="0"/>
              <a:t>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C811D7-2B9C-487B-89F0-0101F9B83AA3}"/>
              </a:ext>
            </a:extLst>
          </p:cNvPr>
          <p:cNvSpPr/>
          <p:nvPr/>
        </p:nvSpPr>
        <p:spPr>
          <a:xfrm>
            <a:off x="3682923" y="136525"/>
            <a:ext cx="62992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45">
              <a:spcBef>
                <a:spcPts val="61"/>
              </a:spcBef>
            </a:pPr>
            <a:r>
              <a:rPr lang="fr-FR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DIABETE : QUELS SIGNES 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A646E4C-CFB8-4453-9622-01C8CA1569B9}"/>
              </a:ext>
            </a:extLst>
          </p:cNvPr>
          <p:cNvSpPr txBox="1"/>
          <p:nvPr/>
        </p:nvSpPr>
        <p:spPr>
          <a:xfrm>
            <a:off x="1374871" y="1355523"/>
            <a:ext cx="3802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Pas assez de sucre dans le sang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CE03B52-F1DC-4BAF-A627-56852CC13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4534"/>
            <a:ext cx="1629077" cy="146099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81E4CEF-7797-4CBB-9DDF-F9BD9FEA5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444" y="1744534"/>
            <a:ext cx="1481497" cy="136402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300D47E-9CF7-48D0-983A-0B4BF8D15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98" y="1684317"/>
            <a:ext cx="1219272" cy="135241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0B0DE2C-AC6C-4AEF-9713-B29B6F248B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38" y="3142917"/>
            <a:ext cx="1293080" cy="167296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FB9B686-5653-44AD-BEB3-A36F7BDC57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377" y="4712707"/>
            <a:ext cx="1320206" cy="131325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9C3A227-D468-4C01-88D3-0143B9870B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69" y="4898778"/>
            <a:ext cx="1316766" cy="1323383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2EE328F-0AB1-47B2-A196-FE085EACAA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491" y="3071117"/>
            <a:ext cx="1495978" cy="138038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C6638B0-6BCA-4566-A302-3169303EB4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877" y="4691901"/>
            <a:ext cx="1374992" cy="135487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C334224A-8C1F-4E2B-BAA8-598144E6B5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292" y="3152456"/>
            <a:ext cx="1219273" cy="125204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CAB6DBEF-9A8E-4BD4-BFD5-066272A0E640}"/>
              </a:ext>
            </a:extLst>
          </p:cNvPr>
          <p:cNvSpPr/>
          <p:nvPr/>
        </p:nvSpPr>
        <p:spPr>
          <a:xfrm>
            <a:off x="7612179" y="718422"/>
            <a:ext cx="3802284" cy="5671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tx1"/>
                </a:solidFill>
              </a:rPr>
              <a:t>Hyperglycémie</a:t>
            </a:r>
            <a:endParaRPr lang="fr-FR" sz="3600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F78DC403-6DD0-49C6-BB21-225A7130BAB4}"/>
              </a:ext>
            </a:extLst>
          </p:cNvPr>
          <p:cNvSpPr txBox="1"/>
          <p:nvPr/>
        </p:nvSpPr>
        <p:spPr>
          <a:xfrm>
            <a:off x="8154647" y="1318381"/>
            <a:ext cx="3802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Trop de sucre dans le sang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E8CE3457-8B24-4B4F-9B39-B35DCD7C7F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632" y="1909752"/>
            <a:ext cx="1467751" cy="1399627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E0B8031A-AA3A-46F5-90E8-6A9CC84D7B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993" y="4743505"/>
            <a:ext cx="1777905" cy="1399627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D88F7ED7-5FB3-49BC-BD59-662EC765C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764" y="1929214"/>
            <a:ext cx="1538945" cy="1380165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B3130C22-6D35-4045-A628-D09EE803C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730" y="3396355"/>
            <a:ext cx="1244294" cy="1380165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719AAFA5-8A95-4C34-A6F7-8B4F4D1E65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784" y="4552814"/>
            <a:ext cx="1320206" cy="1313257"/>
          </a:xfrm>
          <a:prstGeom prst="rect">
            <a:avLst/>
          </a:prstGeom>
        </p:spPr>
      </p:pic>
      <p:sp>
        <p:nvSpPr>
          <p:cNvPr id="23" name="Bouton d'action : Accueil 5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5E5191D8-1603-46A5-B895-863E664C1E03}"/>
              </a:ext>
            </a:extLst>
          </p:cNvPr>
          <p:cNvSpPr/>
          <p:nvPr/>
        </p:nvSpPr>
        <p:spPr>
          <a:xfrm>
            <a:off x="272212" y="6356349"/>
            <a:ext cx="495300" cy="365125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773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34" grpId="0" animBg="1"/>
      <p:bldP spid="3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5"/>
          </p:nvPr>
        </p:nvSpPr>
        <p:spPr>
          <a:xfrm>
            <a:off x="5247221" y="6354101"/>
            <a:ext cx="2066925" cy="365125"/>
          </a:xfrm>
        </p:spPr>
        <p:txBody>
          <a:bodyPr/>
          <a:lstStyle/>
          <a:p>
            <a:r>
              <a:rPr lang="fr-FR" dirty="0"/>
              <a:t>Marie-Agnès  MIROT   2021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38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890487" y="843867"/>
            <a:ext cx="3896625" cy="5671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tx1"/>
                </a:solidFill>
              </a:rPr>
              <a:t>Hypoglycémie</a:t>
            </a:r>
            <a:r>
              <a:rPr lang="fr-FR" dirty="0"/>
              <a:t>  </a:t>
            </a:r>
          </a:p>
        </p:txBody>
      </p:sp>
      <p:sp>
        <p:nvSpPr>
          <p:cNvPr id="5" name="Rectangle 4"/>
          <p:cNvSpPr/>
          <p:nvPr/>
        </p:nvSpPr>
        <p:spPr>
          <a:xfrm>
            <a:off x="7714248" y="843867"/>
            <a:ext cx="3802284" cy="5671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tx1"/>
                </a:solidFill>
              </a:rPr>
              <a:t>Hyperglycémie</a:t>
            </a:r>
            <a:endParaRPr lang="fr-FR" sz="3600" dirty="0"/>
          </a:p>
        </p:txBody>
      </p:sp>
      <p:sp>
        <p:nvSpPr>
          <p:cNvPr id="8" name="ZoneTexte 7"/>
          <p:cNvSpPr txBox="1"/>
          <p:nvPr/>
        </p:nvSpPr>
        <p:spPr>
          <a:xfrm>
            <a:off x="521375" y="1656704"/>
            <a:ext cx="45065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</a:pPr>
            <a:r>
              <a:rPr lang="fr-FR" sz="2400" dirty="0"/>
              <a:t>Selon PAI :</a:t>
            </a:r>
          </a:p>
          <a:p>
            <a:pPr>
              <a:buClr>
                <a:srgbClr val="00B050"/>
              </a:buClr>
            </a:pPr>
            <a:endParaRPr lang="fr-FR" sz="2400" dirty="0"/>
          </a:p>
          <a:p>
            <a:pPr marL="342900" indent="-34290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fr-FR" sz="2400" dirty="0"/>
              <a:t>Donner un ou deux sucres rapides </a:t>
            </a:r>
          </a:p>
          <a:p>
            <a:pPr marL="342900" indent="-34290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fr-FR" sz="2400" dirty="0"/>
              <a:t>Puis une tartine de pain à la confiture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3" b="16786"/>
          <a:stretch/>
        </p:blipFill>
        <p:spPr>
          <a:xfrm>
            <a:off x="521375" y="4362053"/>
            <a:ext cx="2095500" cy="1188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078" y="4249188"/>
            <a:ext cx="1787034" cy="134027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314146" y="1995258"/>
            <a:ext cx="46024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fr-FR" sz="2400" dirty="0"/>
              <a:t>Suivre les indications du PA</a:t>
            </a:r>
            <a:r>
              <a:rPr lang="fr-FR" sz="2800" dirty="0"/>
              <a:t>I</a:t>
            </a:r>
            <a:endParaRPr lang="fr-FR" sz="2400" dirty="0"/>
          </a:p>
          <a:p>
            <a:pPr>
              <a:buClr>
                <a:srgbClr val="00B050"/>
              </a:buClr>
            </a:pPr>
            <a:endParaRPr lang="fr-FR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2615CD-3A7C-4C73-9ABF-8CAECA629ABF}"/>
              </a:ext>
            </a:extLst>
          </p:cNvPr>
          <p:cNvSpPr/>
          <p:nvPr/>
        </p:nvSpPr>
        <p:spPr>
          <a:xfrm>
            <a:off x="3682923" y="136525"/>
            <a:ext cx="62992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45">
              <a:spcBef>
                <a:spcPts val="61"/>
              </a:spcBef>
            </a:pPr>
            <a:r>
              <a:rPr lang="fr-FR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DIABETE : QUE FAIRE ?</a:t>
            </a:r>
          </a:p>
        </p:txBody>
      </p:sp>
      <p:sp>
        <p:nvSpPr>
          <p:cNvPr id="12" name="Bouton d'action : Accueil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268C0D4E-BC27-4DEB-9989-9213A2C45EC9}"/>
              </a:ext>
            </a:extLst>
          </p:cNvPr>
          <p:cNvSpPr/>
          <p:nvPr/>
        </p:nvSpPr>
        <p:spPr>
          <a:xfrm>
            <a:off x="272212" y="6356349"/>
            <a:ext cx="495300" cy="365125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430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832DD05-6B98-49AC-8B9A-FE52AE8B8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487" y="1247255"/>
            <a:ext cx="8965025" cy="505029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AD6C5E8-0C11-46F6-94E4-9AB5986EF940}"/>
              </a:ext>
            </a:extLst>
          </p:cNvPr>
          <p:cNvSpPr txBox="1"/>
          <p:nvPr/>
        </p:nvSpPr>
        <p:spPr>
          <a:xfrm>
            <a:off x="3454370" y="307116"/>
            <a:ext cx="6772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E37B1D"/>
                </a:solidFill>
              </a:rPr>
              <a:t>Evaluation de la formation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7997092" y="5893768"/>
            <a:ext cx="2581420" cy="403784"/>
          </a:xfrm>
          <a:prstGeom prst="rect">
            <a:avLst/>
          </a:prstGeom>
          <a:solidFill>
            <a:srgbClr val="0D8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M-A MIROT   2021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39</a:t>
            </a:fld>
            <a:endParaRPr lang="fr-FR"/>
          </a:p>
        </p:txBody>
      </p:sp>
      <p:sp>
        <p:nvSpPr>
          <p:cNvPr id="7" name="Bouton d'action : Accueil 6">
            <a:hlinkClick r:id="rId4" action="ppaction://hlinksldjump" highlightClick="1"/>
          </p:cNvPr>
          <p:cNvSpPr/>
          <p:nvPr/>
        </p:nvSpPr>
        <p:spPr>
          <a:xfrm>
            <a:off x="272212" y="6356349"/>
            <a:ext cx="495300" cy="365125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815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9D3D191-B3B7-40A6-A2B4-13DB66E53C2B}"/>
              </a:ext>
            </a:extLst>
          </p:cNvPr>
          <p:cNvSpPr txBox="1"/>
          <p:nvPr/>
        </p:nvSpPr>
        <p:spPr>
          <a:xfrm>
            <a:off x="3635220" y="2211334"/>
            <a:ext cx="4582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Les blessures </a:t>
            </a:r>
          </a:p>
        </p:txBody>
      </p:sp>
      <p:pic>
        <p:nvPicPr>
          <p:cNvPr id="1030" name="Picture 6" descr="gif velo - Page 4">
            <a:extLst>
              <a:ext uri="{FF2B5EF4-FFF2-40B4-BE49-F238E27FC236}">
                <a16:creationId xmlns:a16="http://schemas.microsoft.com/office/drawing/2014/main" id="{17FD3418-AC97-466E-946B-0CCE83A76C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431" y="3592268"/>
            <a:ext cx="3871313" cy="290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e foot, c'est d'abord une question de réflexes - Bretzel liquide, humour  noir et photos étranges">
            <a:extLst>
              <a:ext uri="{FF2B5EF4-FFF2-40B4-BE49-F238E27FC236}">
                <a16:creationId xmlns:a16="http://schemas.microsoft.com/office/drawing/2014/main" id="{48349E90-820C-4DEC-BB91-FEA4F5B993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52" y="-1661558"/>
            <a:ext cx="2965759" cy="542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728" y="2440480"/>
            <a:ext cx="3130406" cy="2105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873" y="237332"/>
            <a:ext cx="2652927" cy="32076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186418" y="2980775"/>
            <a:ext cx="2919836" cy="472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33" y="3220378"/>
            <a:ext cx="3175649" cy="317564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3532850" cy="525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fr-FR"/>
              <a:t>Marie-Agnès  MIROT   2021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4</a:t>
            </a:fld>
            <a:endParaRPr lang="fr-FR"/>
          </a:p>
        </p:txBody>
      </p:sp>
      <p:sp>
        <p:nvSpPr>
          <p:cNvPr id="12" name="Bouton d'action : Accueil 11">
            <a:hlinkClick r:id="rId6" action="ppaction://hlinksldjump" highlightClick="1"/>
          </p:cNvPr>
          <p:cNvSpPr/>
          <p:nvPr/>
        </p:nvSpPr>
        <p:spPr>
          <a:xfrm>
            <a:off x="4126581" y="6375233"/>
            <a:ext cx="495300" cy="365125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163744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9D57AF-D2DA-4270-A588-3A1F75B84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803" y="74215"/>
            <a:ext cx="5430607" cy="512028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E72BBE9-8AD6-465D-940D-7865C2E90392}"/>
              </a:ext>
            </a:extLst>
          </p:cNvPr>
          <p:cNvSpPr txBox="1"/>
          <p:nvPr/>
        </p:nvSpPr>
        <p:spPr>
          <a:xfrm>
            <a:off x="2920952" y="5291836"/>
            <a:ext cx="54521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Les plaies simples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fr-FR"/>
              <a:t>Marie-Agnès  MIROT   2021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5</a:t>
            </a:fld>
            <a:endParaRPr lang="fr-FR"/>
          </a:p>
        </p:txBody>
      </p:sp>
      <p:sp>
        <p:nvSpPr>
          <p:cNvPr id="6" name="Bouton d'action : Accueil 5">
            <a:hlinkClick r:id="rId3" action="ppaction://hlinksldjump" highlightClick="1"/>
          </p:cNvPr>
          <p:cNvSpPr/>
          <p:nvPr/>
        </p:nvSpPr>
        <p:spPr>
          <a:xfrm>
            <a:off x="272212" y="6356349"/>
            <a:ext cx="495300" cy="365125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1576391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BA80E8A-E0FF-4BE7-BB2D-8ED623246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39" y="936663"/>
            <a:ext cx="5436679" cy="5522010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E4C1D4BA-1F80-4B20-B8D7-685494E8665B}"/>
              </a:ext>
            </a:extLst>
          </p:cNvPr>
          <p:cNvSpPr txBox="1"/>
          <p:nvPr/>
        </p:nvSpPr>
        <p:spPr>
          <a:xfrm>
            <a:off x="3468415" y="154771"/>
            <a:ext cx="4633646" cy="684922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marL="8145">
              <a:spcBef>
                <a:spcPts val="61"/>
              </a:spcBef>
            </a:pPr>
            <a:r>
              <a:rPr lang="fr-FR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L’ EPISTAXIS</a:t>
            </a:r>
            <a:endParaRPr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fr-FR"/>
              <a:t>Marie-Agnès  MIROT   2021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6</a:t>
            </a:fld>
            <a:endParaRPr lang="fr-FR"/>
          </a:p>
        </p:txBody>
      </p:sp>
      <p:sp>
        <p:nvSpPr>
          <p:cNvPr id="6" name="Bouton d'action : Accueil 5">
            <a:hlinkClick r:id="rId3" action="ppaction://hlinksldjump" highlightClick="1"/>
          </p:cNvPr>
          <p:cNvSpPr/>
          <p:nvPr/>
        </p:nvSpPr>
        <p:spPr>
          <a:xfrm>
            <a:off x="272212" y="6356349"/>
            <a:ext cx="495300" cy="365125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070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47914" y="317007"/>
            <a:ext cx="7924799" cy="617211"/>
          </a:xfrm>
          <a:prstGeom prst="rect">
            <a:avLst/>
          </a:prstGeom>
        </p:spPr>
        <p:txBody>
          <a:bodyPr vert="horz" wrap="square" lIns="0" tIns="7738" rIns="0" bIns="0" rtlCol="0" anchor="ctr">
            <a:spAutoFit/>
          </a:bodyPr>
          <a:lstStyle/>
          <a:p>
            <a:pPr marL="8145">
              <a:spcBef>
                <a:spcPts val="61"/>
              </a:spcBef>
            </a:pPr>
            <a:r>
              <a:rPr b="1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SAIGNEMENT DE NEZ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576551" y="1590599"/>
            <a:ext cx="3878318" cy="2088047"/>
            <a:chOff x="1228225" y="1892807"/>
            <a:chExt cx="3779520" cy="2331720"/>
          </a:xfrm>
        </p:grpSpPr>
        <p:sp>
          <p:nvSpPr>
            <p:cNvPr id="4" name="object 4"/>
            <p:cNvSpPr/>
            <p:nvPr/>
          </p:nvSpPr>
          <p:spPr>
            <a:xfrm>
              <a:off x="1243465" y="1906523"/>
              <a:ext cx="3749040" cy="2304415"/>
            </a:xfrm>
            <a:custGeom>
              <a:avLst/>
              <a:gdLst/>
              <a:ahLst/>
              <a:cxnLst/>
              <a:rect l="l" t="t" r="r" b="b"/>
              <a:pathLst>
                <a:path w="3749040" h="2304415">
                  <a:moveTo>
                    <a:pt x="3749039" y="2304287"/>
                  </a:moveTo>
                  <a:lnTo>
                    <a:pt x="3749039" y="0"/>
                  </a:lnTo>
                  <a:lnTo>
                    <a:pt x="0" y="0"/>
                  </a:lnTo>
                  <a:lnTo>
                    <a:pt x="0" y="2304287"/>
                  </a:lnTo>
                  <a:lnTo>
                    <a:pt x="3749039" y="23042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" name="object 5"/>
            <p:cNvSpPr/>
            <p:nvPr/>
          </p:nvSpPr>
          <p:spPr>
            <a:xfrm>
              <a:off x="1228225" y="1892807"/>
              <a:ext cx="3779520" cy="2331720"/>
            </a:xfrm>
            <a:custGeom>
              <a:avLst/>
              <a:gdLst/>
              <a:ahLst/>
              <a:cxnLst/>
              <a:rect l="l" t="t" r="r" b="b"/>
              <a:pathLst>
                <a:path w="3779520" h="2331720">
                  <a:moveTo>
                    <a:pt x="3779517" y="2331720"/>
                  </a:moveTo>
                  <a:lnTo>
                    <a:pt x="3779517" y="0"/>
                  </a:lnTo>
                  <a:lnTo>
                    <a:pt x="0" y="0"/>
                  </a:lnTo>
                  <a:lnTo>
                    <a:pt x="0" y="2331720"/>
                  </a:lnTo>
                  <a:lnTo>
                    <a:pt x="15240" y="2331720"/>
                  </a:lnTo>
                  <a:lnTo>
                    <a:pt x="15240" y="28956"/>
                  </a:lnTo>
                  <a:lnTo>
                    <a:pt x="28956" y="13716"/>
                  </a:lnTo>
                  <a:lnTo>
                    <a:pt x="28956" y="28956"/>
                  </a:lnTo>
                  <a:lnTo>
                    <a:pt x="3750561" y="28956"/>
                  </a:lnTo>
                  <a:lnTo>
                    <a:pt x="3750561" y="13716"/>
                  </a:lnTo>
                  <a:lnTo>
                    <a:pt x="3764277" y="28956"/>
                  </a:lnTo>
                  <a:lnTo>
                    <a:pt x="3764277" y="2331720"/>
                  </a:lnTo>
                  <a:lnTo>
                    <a:pt x="3779517" y="2331720"/>
                  </a:lnTo>
                  <a:close/>
                </a:path>
                <a:path w="3779520" h="2331720">
                  <a:moveTo>
                    <a:pt x="28956" y="28956"/>
                  </a:moveTo>
                  <a:lnTo>
                    <a:pt x="28956" y="13716"/>
                  </a:lnTo>
                  <a:lnTo>
                    <a:pt x="15240" y="28956"/>
                  </a:lnTo>
                  <a:lnTo>
                    <a:pt x="28956" y="28956"/>
                  </a:lnTo>
                  <a:close/>
                </a:path>
                <a:path w="3779520" h="2331720">
                  <a:moveTo>
                    <a:pt x="28956" y="2302764"/>
                  </a:moveTo>
                  <a:lnTo>
                    <a:pt x="28956" y="28956"/>
                  </a:lnTo>
                  <a:lnTo>
                    <a:pt x="15240" y="28956"/>
                  </a:lnTo>
                  <a:lnTo>
                    <a:pt x="15240" y="2302764"/>
                  </a:lnTo>
                  <a:lnTo>
                    <a:pt x="28956" y="2302764"/>
                  </a:lnTo>
                  <a:close/>
                </a:path>
                <a:path w="3779520" h="2331720">
                  <a:moveTo>
                    <a:pt x="3764277" y="2302764"/>
                  </a:moveTo>
                  <a:lnTo>
                    <a:pt x="15240" y="2302764"/>
                  </a:lnTo>
                  <a:lnTo>
                    <a:pt x="28956" y="2318004"/>
                  </a:lnTo>
                  <a:lnTo>
                    <a:pt x="28956" y="2331720"/>
                  </a:lnTo>
                  <a:lnTo>
                    <a:pt x="3750561" y="2331720"/>
                  </a:lnTo>
                  <a:lnTo>
                    <a:pt x="3750561" y="2318004"/>
                  </a:lnTo>
                  <a:lnTo>
                    <a:pt x="3764277" y="2302764"/>
                  </a:lnTo>
                  <a:close/>
                </a:path>
                <a:path w="3779520" h="2331720">
                  <a:moveTo>
                    <a:pt x="28956" y="2331720"/>
                  </a:moveTo>
                  <a:lnTo>
                    <a:pt x="28956" y="2318004"/>
                  </a:lnTo>
                  <a:lnTo>
                    <a:pt x="15240" y="2302764"/>
                  </a:lnTo>
                  <a:lnTo>
                    <a:pt x="15240" y="2331720"/>
                  </a:lnTo>
                  <a:lnTo>
                    <a:pt x="28956" y="2331720"/>
                  </a:lnTo>
                  <a:close/>
                </a:path>
                <a:path w="3779520" h="2331720">
                  <a:moveTo>
                    <a:pt x="3764277" y="28956"/>
                  </a:moveTo>
                  <a:lnTo>
                    <a:pt x="3750561" y="13716"/>
                  </a:lnTo>
                  <a:lnTo>
                    <a:pt x="3750561" y="28956"/>
                  </a:lnTo>
                  <a:lnTo>
                    <a:pt x="3764277" y="28956"/>
                  </a:lnTo>
                  <a:close/>
                </a:path>
                <a:path w="3779520" h="2331720">
                  <a:moveTo>
                    <a:pt x="3764277" y="2302764"/>
                  </a:moveTo>
                  <a:lnTo>
                    <a:pt x="3764277" y="28956"/>
                  </a:lnTo>
                  <a:lnTo>
                    <a:pt x="3750561" y="28956"/>
                  </a:lnTo>
                  <a:lnTo>
                    <a:pt x="3750561" y="2302764"/>
                  </a:lnTo>
                  <a:lnTo>
                    <a:pt x="3764277" y="2302764"/>
                  </a:lnTo>
                  <a:close/>
                </a:path>
                <a:path w="3779520" h="2331720">
                  <a:moveTo>
                    <a:pt x="3764277" y="2331720"/>
                  </a:moveTo>
                  <a:lnTo>
                    <a:pt x="3764277" y="2302764"/>
                  </a:lnTo>
                  <a:lnTo>
                    <a:pt x="3750561" y="2318004"/>
                  </a:lnTo>
                  <a:lnTo>
                    <a:pt x="3750561" y="2331720"/>
                  </a:lnTo>
                  <a:lnTo>
                    <a:pt x="3764277" y="2331720"/>
                  </a:lnTo>
                  <a:close/>
                </a:path>
              </a:pathLst>
            </a:custGeom>
            <a:solidFill>
              <a:srgbClr val="33CC33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6754982" y="1897560"/>
            <a:ext cx="2977647" cy="1034401"/>
            <a:chOff x="5836797" y="2109216"/>
            <a:chExt cx="3634740" cy="1612900"/>
          </a:xfrm>
        </p:grpSpPr>
        <p:sp>
          <p:nvSpPr>
            <p:cNvPr id="8" name="object 8"/>
            <p:cNvSpPr/>
            <p:nvPr/>
          </p:nvSpPr>
          <p:spPr>
            <a:xfrm>
              <a:off x="5852038" y="2122931"/>
              <a:ext cx="3604260" cy="1584960"/>
            </a:xfrm>
            <a:custGeom>
              <a:avLst/>
              <a:gdLst/>
              <a:ahLst/>
              <a:cxnLst/>
              <a:rect l="l" t="t" r="r" b="b"/>
              <a:pathLst>
                <a:path w="3604259" h="1584960">
                  <a:moveTo>
                    <a:pt x="3604259" y="1584959"/>
                  </a:moveTo>
                  <a:lnTo>
                    <a:pt x="3604259" y="0"/>
                  </a:lnTo>
                  <a:lnTo>
                    <a:pt x="0" y="0"/>
                  </a:lnTo>
                  <a:lnTo>
                    <a:pt x="0" y="1584959"/>
                  </a:lnTo>
                  <a:lnTo>
                    <a:pt x="3604259" y="15849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" name="object 9"/>
            <p:cNvSpPr/>
            <p:nvPr/>
          </p:nvSpPr>
          <p:spPr>
            <a:xfrm>
              <a:off x="5836797" y="2109216"/>
              <a:ext cx="3634740" cy="1612900"/>
            </a:xfrm>
            <a:custGeom>
              <a:avLst/>
              <a:gdLst/>
              <a:ahLst/>
              <a:cxnLst/>
              <a:rect l="l" t="t" r="r" b="b"/>
              <a:pathLst>
                <a:path w="3634740" h="1612900">
                  <a:moveTo>
                    <a:pt x="3634740" y="1612392"/>
                  </a:moveTo>
                  <a:lnTo>
                    <a:pt x="3634740" y="0"/>
                  </a:lnTo>
                  <a:lnTo>
                    <a:pt x="0" y="0"/>
                  </a:lnTo>
                  <a:lnTo>
                    <a:pt x="0" y="1612392"/>
                  </a:lnTo>
                  <a:lnTo>
                    <a:pt x="15240" y="1612392"/>
                  </a:lnTo>
                  <a:lnTo>
                    <a:pt x="15240" y="27432"/>
                  </a:lnTo>
                  <a:lnTo>
                    <a:pt x="28956" y="13716"/>
                  </a:lnTo>
                  <a:lnTo>
                    <a:pt x="28956" y="27432"/>
                  </a:lnTo>
                  <a:lnTo>
                    <a:pt x="3605784" y="27432"/>
                  </a:lnTo>
                  <a:lnTo>
                    <a:pt x="3605784" y="13716"/>
                  </a:lnTo>
                  <a:lnTo>
                    <a:pt x="3619500" y="27432"/>
                  </a:lnTo>
                  <a:lnTo>
                    <a:pt x="3619500" y="1612392"/>
                  </a:lnTo>
                  <a:lnTo>
                    <a:pt x="3634740" y="1612392"/>
                  </a:lnTo>
                  <a:close/>
                </a:path>
                <a:path w="3634740" h="1612900">
                  <a:moveTo>
                    <a:pt x="28956" y="27432"/>
                  </a:moveTo>
                  <a:lnTo>
                    <a:pt x="28956" y="13716"/>
                  </a:lnTo>
                  <a:lnTo>
                    <a:pt x="15240" y="27432"/>
                  </a:lnTo>
                  <a:lnTo>
                    <a:pt x="28956" y="27432"/>
                  </a:lnTo>
                  <a:close/>
                </a:path>
                <a:path w="3634740" h="1612900">
                  <a:moveTo>
                    <a:pt x="28956" y="1583436"/>
                  </a:moveTo>
                  <a:lnTo>
                    <a:pt x="28956" y="27432"/>
                  </a:lnTo>
                  <a:lnTo>
                    <a:pt x="15240" y="27432"/>
                  </a:lnTo>
                  <a:lnTo>
                    <a:pt x="15240" y="1583436"/>
                  </a:lnTo>
                  <a:lnTo>
                    <a:pt x="28956" y="1583436"/>
                  </a:lnTo>
                  <a:close/>
                </a:path>
                <a:path w="3634740" h="1612900">
                  <a:moveTo>
                    <a:pt x="3619500" y="1583436"/>
                  </a:moveTo>
                  <a:lnTo>
                    <a:pt x="15240" y="1583436"/>
                  </a:lnTo>
                  <a:lnTo>
                    <a:pt x="28956" y="1598676"/>
                  </a:lnTo>
                  <a:lnTo>
                    <a:pt x="28956" y="1612392"/>
                  </a:lnTo>
                  <a:lnTo>
                    <a:pt x="3605784" y="1612392"/>
                  </a:lnTo>
                  <a:lnTo>
                    <a:pt x="3605784" y="1598676"/>
                  </a:lnTo>
                  <a:lnTo>
                    <a:pt x="3619500" y="1583436"/>
                  </a:lnTo>
                  <a:close/>
                </a:path>
                <a:path w="3634740" h="1612900">
                  <a:moveTo>
                    <a:pt x="28956" y="1612392"/>
                  </a:moveTo>
                  <a:lnTo>
                    <a:pt x="28956" y="1598676"/>
                  </a:lnTo>
                  <a:lnTo>
                    <a:pt x="15240" y="1583436"/>
                  </a:lnTo>
                  <a:lnTo>
                    <a:pt x="15240" y="1612392"/>
                  </a:lnTo>
                  <a:lnTo>
                    <a:pt x="28956" y="1612392"/>
                  </a:lnTo>
                  <a:close/>
                </a:path>
                <a:path w="3634740" h="1612900">
                  <a:moveTo>
                    <a:pt x="3619500" y="27432"/>
                  </a:moveTo>
                  <a:lnTo>
                    <a:pt x="3605784" y="13716"/>
                  </a:lnTo>
                  <a:lnTo>
                    <a:pt x="3605784" y="27432"/>
                  </a:lnTo>
                  <a:lnTo>
                    <a:pt x="3619500" y="27432"/>
                  </a:lnTo>
                  <a:close/>
                </a:path>
                <a:path w="3634740" h="1612900">
                  <a:moveTo>
                    <a:pt x="3619500" y="1583436"/>
                  </a:moveTo>
                  <a:lnTo>
                    <a:pt x="3619500" y="27432"/>
                  </a:lnTo>
                  <a:lnTo>
                    <a:pt x="3605784" y="27432"/>
                  </a:lnTo>
                  <a:lnTo>
                    <a:pt x="3605784" y="1583436"/>
                  </a:lnTo>
                  <a:lnTo>
                    <a:pt x="3619500" y="1583436"/>
                  </a:lnTo>
                  <a:close/>
                </a:path>
                <a:path w="3634740" h="1612900">
                  <a:moveTo>
                    <a:pt x="3619500" y="1612392"/>
                  </a:moveTo>
                  <a:lnTo>
                    <a:pt x="3619500" y="1583436"/>
                  </a:lnTo>
                  <a:lnTo>
                    <a:pt x="3605784" y="1598676"/>
                  </a:lnTo>
                  <a:lnTo>
                    <a:pt x="3605784" y="1612392"/>
                  </a:lnTo>
                  <a:lnTo>
                    <a:pt x="3619500" y="1612392"/>
                  </a:lnTo>
                  <a:close/>
                </a:path>
              </a:pathLst>
            </a:custGeom>
            <a:solidFill>
              <a:srgbClr val="333399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929315" y="2096383"/>
            <a:ext cx="2608298" cy="5602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62555" marR="259403" indent="-346142">
              <a:lnSpc>
                <a:spcPct val="103499"/>
              </a:lnSpc>
              <a:spcBef>
                <a:spcPts val="988"/>
              </a:spcBef>
            </a:pPr>
            <a:r>
              <a:rPr b="1" dirty="0"/>
              <a:t>SI SECONDAIRE A UN  TRAUMATISME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2447914" y="4944681"/>
            <a:ext cx="2469124" cy="1147615"/>
            <a:chOff x="1228225" y="4701540"/>
            <a:chExt cx="3850004" cy="1789430"/>
          </a:xfrm>
        </p:grpSpPr>
        <p:sp>
          <p:nvSpPr>
            <p:cNvPr id="12" name="object 12"/>
            <p:cNvSpPr/>
            <p:nvPr/>
          </p:nvSpPr>
          <p:spPr>
            <a:xfrm>
              <a:off x="1243465" y="4715256"/>
              <a:ext cx="3820795" cy="1760220"/>
            </a:xfrm>
            <a:custGeom>
              <a:avLst/>
              <a:gdLst/>
              <a:ahLst/>
              <a:cxnLst/>
              <a:rect l="l" t="t" r="r" b="b"/>
              <a:pathLst>
                <a:path w="3820795" h="1760220">
                  <a:moveTo>
                    <a:pt x="3820667" y="1760219"/>
                  </a:moveTo>
                  <a:lnTo>
                    <a:pt x="3820667" y="0"/>
                  </a:lnTo>
                  <a:lnTo>
                    <a:pt x="0" y="0"/>
                  </a:lnTo>
                  <a:lnTo>
                    <a:pt x="0" y="1760219"/>
                  </a:lnTo>
                  <a:lnTo>
                    <a:pt x="3820667" y="17602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3" name="object 13"/>
            <p:cNvSpPr/>
            <p:nvPr/>
          </p:nvSpPr>
          <p:spPr>
            <a:xfrm>
              <a:off x="1228225" y="4701540"/>
              <a:ext cx="3850004" cy="1789430"/>
            </a:xfrm>
            <a:custGeom>
              <a:avLst/>
              <a:gdLst/>
              <a:ahLst/>
              <a:cxnLst/>
              <a:rect l="l" t="t" r="r" b="b"/>
              <a:pathLst>
                <a:path w="3850004" h="1789429">
                  <a:moveTo>
                    <a:pt x="3849621" y="1789176"/>
                  </a:moveTo>
                  <a:lnTo>
                    <a:pt x="3849621" y="0"/>
                  </a:lnTo>
                  <a:lnTo>
                    <a:pt x="0" y="0"/>
                  </a:lnTo>
                  <a:lnTo>
                    <a:pt x="0" y="1789176"/>
                  </a:lnTo>
                  <a:lnTo>
                    <a:pt x="15240" y="1789176"/>
                  </a:lnTo>
                  <a:lnTo>
                    <a:pt x="15240" y="27432"/>
                  </a:lnTo>
                  <a:lnTo>
                    <a:pt x="28956" y="13716"/>
                  </a:lnTo>
                  <a:lnTo>
                    <a:pt x="28956" y="27432"/>
                  </a:lnTo>
                  <a:lnTo>
                    <a:pt x="3822189" y="27432"/>
                  </a:lnTo>
                  <a:lnTo>
                    <a:pt x="3822189" y="13716"/>
                  </a:lnTo>
                  <a:lnTo>
                    <a:pt x="3835905" y="27432"/>
                  </a:lnTo>
                  <a:lnTo>
                    <a:pt x="3835905" y="1789176"/>
                  </a:lnTo>
                  <a:lnTo>
                    <a:pt x="3849621" y="1789176"/>
                  </a:lnTo>
                  <a:close/>
                </a:path>
                <a:path w="3850004" h="1789429">
                  <a:moveTo>
                    <a:pt x="28956" y="27432"/>
                  </a:moveTo>
                  <a:lnTo>
                    <a:pt x="28956" y="13716"/>
                  </a:lnTo>
                  <a:lnTo>
                    <a:pt x="15240" y="27432"/>
                  </a:lnTo>
                  <a:lnTo>
                    <a:pt x="28956" y="27432"/>
                  </a:lnTo>
                  <a:close/>
                </a:path>
                <a:path w="3850004" h="1789429">
                  <a:moveTo>
                    <a:pt x="28956" y="1760220"/>
                  </a:moveTo>
                  <a:lnTo>
                    <a:pt x="28956" y="27432"/>
                  </a:lnTo>
                  <a:lnTo>
                    <a:pt x="15240" y="27432"/>
                  </a:lnTo>
                  <a:lnTo>
                    <a:pt x="15240" y="1760220"/>
                  </a:lnTo>
                  <a:lnTo>
                    <a:pt x="28956" y="1760220"/>
                  </a:lnTo>
                  <a:close/>
                </a:path>
                <a:path w="3850004" h="1789429">
                  <a:moveTo>
                    <a:pt x="3835905" y="1760220"/>
                  </a:moveTo>
                  <a:lnTo>
                    <a:pt x="15240" y="1760220"/>
                  </a:lnTo>
                  <a:lnTo>
                    <a:pt x="28956" y="1773936"/>
                  </a:lnTo>
                  <a:lnTo>
                    <a:pt x="28956" y="1789176"/>
                  </a:lnTo>
                  <a:lnTo>
                    <a:pt x="3822189" y="1789176"/>
                  </a:lnTo>
                  <a:lnTo>
                    <a:pt x="3822189" y="1773936"/>
                  </a:lnTo>
                  <a:lnTo>
                    <a:pt x="3835905" y="1760220"/>
                  </a:lnTo>
                  <a:close/>
                </a:path>
                <a:path w="3850004" h="1789429">
                  <a:moveTo>
                    <a:pt x="28956" y="1789176"/>
                  </a:moveTo>
                  <a:lnTo>
                    <a:pt x="28956" y="1773936"/>
                  </a:lnTo>
                  <a:lnTo>
                    <a:pt x="15240" y="1760220"/>
                  </a:lnTo>
                  <a:lnTo>
                    <a:pt x="15240" y="1789176"/>
                  </a:lnTo>
                  <a:lnTo>
                    <a:pt x="28956" y="1789176"/>
                  </a:lnTo>
                  <a:close/>
                </a:path>
                <a:path w="3850004" h="1789429">
                  <a:moveTo>
                    <a:pt x="3835905" y="27432"/>
                  </a:moveTo>
                  <a:lnTo>
                    <a:pt x="3822189" y="13716"/>
                  </a:lnTo>
                  <a:lnTo>
                    <a:pt x="3822189" y="27432"/>
                  </a:lnTo>
                  <a:lnTo>
                    <a:pt x="3835905" y="27432"/>
                  </a:lnTo>
                  <a:close/>
                </a:path>
                <a:path w="3850004" h="1789429">
                  <a:moveTo>
                    <a:pt x="3835905" y="1760220"/>
                  </a:moveTo>
                  <a:lnTo>
                    <a:pt x="3835905" y="27432"/>
                  </a:lnTo>
                  <a:lnTo>
                    <a:pt x="3822189" y="27432"/>
                  </a:lnTo>
                  <a:lnTo>
                    <a:pt x="3822189" y="1760220"/>
                  </a:lnTo>
                  <a:lnTo>
                    <a:pt x="3835905" y="1760220"/>
                  </a:lnTo>
                  <a:close/>
                </a:path>
                <a:path w="3850004" h="1789429">
                  <a:moveTo>
                    <a:pt x="3835905" y="1789176"/>
                  </a:moveTo>
                  <a:lnTo>
                    <a:pt x="3835905" y="1760220"/>
                  </a:lnTo>
                  <a:lnTo>
                    <a:pt x="3822189" y="1773936"/>
                  </a:lnTo>
                  <a:lnTo>
                    <a:pt x="3822189" y="1789176"/>
                  </a:lnTo>
                  <a:lnTo>
                    <a:pt x="3835905" y="1789176"/>
                  </a:lnTo>
                  <a:close/>
                </a:path>
              </a:pathLst>
            </a:custGeom>
            <a:solidFill>
              <a:srgbClr val="333399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919481" y="5411384"/>
            <a:ext cx="1525990" cy="285223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b="1" dirty="0"/>
              <a:t>SI INEFFICACE</a:t>
            </a:r>
          </a:p>
        </p:txBody>
      </p:sp>
      <p:grpSp>
        <p:nvGrpSpPr>
          <p:cNvPr id="15" name="object 15"/>
          <p:cNvGrpSpPr/>
          <p:nvPr/>
        </p:nvGrpSpPr>
        <p:grpSpPr>
          <a:xfrm>
            <a:off x="7099653" y="4929706"/>
            <a:ext cx="2288308" cy="1056800"/>
            <a:chOff x="5908425" y="4843271"/>
            <a:chExt cx="3568065" cy="1647825"/>
          </a:xfrm>
        </p:grpSpPr>
        <p:sp>
          <p:nvSpPr>
            <p:cNvPr id="16" name="object 16"/>
            <p:cNvSpPr/>
            <p:nvPr/>
          </p:nvSpPr>
          <p:spPr>
            <a:xfrm>
              <a:off x="5923665" y="4858511"/>
              <a:ext cx="3537585" cy="1617345"/>
            </a:xfrm>
            <a:custGeom>
              <a:avLst/>
              <a:gdLst/>
              <a:ahLst/>
              <a:cxnLst/>
              <a:rect l="l" t="t" r="r" b="b"/>
              <a:pathLst>
                <a:path w="3537584" h="1617345">
                  <a:moveTo>
                    <a:pt x="3537203" y="1616963"/>
                  </a:moveTo>
                  <a:lnTo>
                    <a:pt x="3537203" y="0"/>
                  </a:lnTo>
                  <a:lnTo>
                    <a:pt x="0" y="0"/>
                  </a:lnTo>
                  <a:lnTo>
                    <a:pt x="0" y="1616963"/>
                  </a:lnTo>
                  <a:lnTo>
                    <a:pt x="3537203" y="16169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7" name="object 17"/>
            <p:cNvSpPr/>
            <p:nvPr/>
          </p:nvSpPr>
          <p:spPr>
            <a:xfrm>
              <a:off x="5908425" y="4843271"/>
              <a:ext cx="3568065" cy="1647825"/>
            </a:xfrm>
            <a:custGeom>
              <a:avLst/>
              <a:gdLst/>
              <a:ahLst/>
              <a:cxnLst/>
              <a:rect l="l" t="t" r="r" b="b"/>
              <a:pathLst>
                <a:path w="3568065" h="1647825">
                  <a:moveTo>
                    <a:pt x="3567684" y="1647444"/>
                  </a:moveTo>
                  <a:lnTo>
                    <a:pt x="3567684" y="0"/>
                  </a:lnTo>
                  <a:lnTo>
                    <a:pt x="0" y="0"/>
                  </a:lnTo>
                  <a:lnTo>
                    <a:pt x="0" y="1647444"/>
                  </a:lnTo>
                  <a:lnTo>
                    <a:pt x="15240" y="1647444"/>
                  </a:lnTo>
                  <a:lnTo>
                    <a:pt x="15240" y="28956"/>
                  </a:lnTo>
                  <a:lnTo>
                    <a:pt x="28956" y="15240"/>
                  </a:lnTo>
                  <a:lnTo>
                    <a:pt x="28956" y="28956"/>
                  </a:lnTo>
                  <a:lnTo>
                    <a:pt x="3538728" y="28956"/>
                  </a:lnTo>
                  <a:lnTo>
                    <a:pt x="3538728" y="15240"/>
                  </a:lnTo>
                  <a:lnTo>
                    <a:pt x="3552444" y="28956"/>
                  </a:lnTo>
                  <a:lnTo>
                    <a:pt x="3552444" y="1647444"/>
                  </a:lnTo>
                  <a:lnTo>
                    <a:pt x="3567684" y="1647444"/>
                  </a:lnTo>
                  <a:close/>
                </a:path>
                <a:path w="3568065" h="1647825">
                  <a:moveTo>
                    <a:pt x="28956" y="28956"/>
                  </a:moveTo>
                  <a:lnTo>
                    <a:pt x="28956" y="15240"/>
                  </a:lnTo>
                  <a:lnTo>
                    <a:pt x="15240" y="28956"/>
                  </a:lnTo>
                  <a:lnTo>
                    <a:pt x="28956" y="28956"/>
                  </a:lnTo>
                  <a:close/>
                </a:path>
                <a:path w="3568065" h="1647825">
                  <a:moveTo>
                    <a:pt x="28956" y="1618488"/>
                  </a:moveTo>
                  <a:lnTo>
                    <a:pt x="28956" y="28956"/>
                  </a:lnTo>
                  <a:lnTo>
                    <a:pt x="15240" y="28956"/>
                  </a:lnTo>
                  <a:lnTo>
                    <a:pt x="15240" y="1618488"/>
                  </a:lnTo>
                  <a:lnTo>
                    <a:pt x="28956" y="1618488"/>
                  </a:lnTo>
                  <a:close/>
                </a:path>
                <a:path w="3568065" h="1647825">
                  <a:moveTo>
                    <a:pt x="3552444" y="1618488"/>
                  </a:moveTo>
                  <a:lnTo>
                    <a:pt x="15240" y="1618488"/>
                  </a:lnTo>
                  <a:lnTo>
                    <a:pt x="28956" y="1632204"/>
                  </a:lnTo>
                  <a:lnTo>
                    <a:pt x="28956" y="1647444"/>
                  </a:lnTo>
                  <a:lnTo>
                    <a:pt x="3538728" y="1647444"/>
                  </a:lnTo>
                  <a:lnTo>
                    <a:pt x="3538728" y="1632204"/>
                  </a:lnTo>
                  <a:lnTo>
                    <a:pt x="3552444" y="1618488"/>
                  </a:lnTo>
                  <a:close/>
                </a:path>
                <a:path w="3568065" h="1647825">
                  <a:moveTo>
                    <a:pt x="28956" y="1647444"/>
                  </a:moveTo>
                  <a:lnTo>
                    <a:pt x="28956" y="1632204"/>
                  </a:lnTo>
                  <a:lnTo>
                    <a:pt x="15240" y="1618488"/>
                  </a:lnTo>
                  <a:lnTo>
                    <a:pt x="15240" y="1647444"/>
                  </a:lnTo>
                  <a:lnTo>
                    <a:pt x="28956" y="1647444"/>
                  </a:lnTo>
                  <a:close/>
                </a:path>
                <a:path w="3568065" h="1647825">
                  <a:moveTo>
                    <a:pt x="3552444" y="28956"/>
                  </a:moveTo>
                  <a:lnTo>
                    <a:pt x="3538728" y="15240"/>
                  </a:lnTo>
                  <a:lnTo>
                    <a:pt x="3538728" y="28956"/>
                  </a:lnTo>
                  <a:lnTo>
                    <a:pt x="3552444" y="28956"/>
                  </a:lnTo>
                  <a:close/>
                </a:path>
                <a:path w="3568065" h="1647825">
                  <a:moveTo>
                    <a:pt x="3552444" y="1618488"/>
                  </a:moveTo>
                  <a:lnTo>
                    <a:pt x="3552444" y="28956"/>
                  </a:lnTo>
                  <a:lnTo>
                    <a:pt x="3538728" y="28956"/>
                  </a:lnTo>
                  <a:lnTo>
                    <a:pt x="3538728" y="1618488"/>
                  </a:lnTo>
                  <a:lnTo>
                    <a:pt x="3552444" y="1618488"/>
                  </a:lnTo>
                  <a:close/>
                </a:path>
                <a:path w="3568065" h="1647825">
                  <a:moveTo>
                    <a:pt x="3552444" y="1647444"/>
                  </a:moveTo>
                  <a:lnTo>
                    <a:pt x="3552444" y="1618488"/>
                  </a:lnTo>
                  <a:lnTo>
                    <a:pt x="3538728" y="1632204"/>
                  </a:lnTo>
                  <a:lnTo>
                    <a:pt x="3538728" y="1647444"/>
                  </a:lnTo>
                  <a:lnTo>
                    <a:pt x="3552444" y="1647444"/>
                  </a:lnTo>
                  <a:close/>
                </a:path>
              </a:pathLst>
            </a:custGeom>
            <a:solidFill>
              <a:srgbClr val="333399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466026" y="3115910"/>
            <a:ext cx="2268760" cy="781410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>
              <a:spcBef>
                <a:spcPts val="13"/>
              </a:spcBef>
            </a:pPr>
            <a:endParaRPr sz="2758">
              <a:latin typeface="Times New Roman"/>
              <a:cs typeface="Times New Roman"/>
            </a:endParaRPr>
          </a:p>
          <a:p>
            <a:pPr marL="717124"/>
            <a:r>
              <a:rPr sz="2309" spc="-253" dirty="0">
                <a:solidFill>
                  <a:srgbClr val="323299"/>
                </a:solidFill>
                <a:latin typeface="Wingdings 3"/>
                <a:cs typeface="Wingdings 3"/>
              </a:rPr>
              <a:t></a:t>
            </a:r>
            <a:endParaRPr sz="2309">
              <a:latin typeface="Wingdings 3"/>
              <a:cs typeface="Wingdings 3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713186" y="1720591"/>
            <a:ext cx="3463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NON TRAUMATIQUE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Faire moucher énergiquement par les 2 narines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Asseoir l’enfant tête penchée </a:t>
            </a:r>
            <a:r>
              <a:rPr lang="fr-FR" u="sng" dirty="0"/>
              <a:t>en avant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u="sng" dirty="0"/>
              <a:t>Pincer les narines durant 10 mn</a:t>
            </a:r>
          </a:p>
        </p:txBody>
      </p:sp>
      <p:sp>
        <p:nvSpPr>
          <p:cNvPr id="24" name="Flèche vers le bas 23"/>
          <p:cNvSpPr/>
          <p:nvPr/>
        </p:nvSpPr>
        <p:spPr>
          <a:xfrm>
            <a:off x="3444894" y="3897320"/>
            <a:ext cx="359851" cy="8848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lèche vers le bas 24"/>
          <p:cNvSpPr/>
          <p:nvPr/>
        </p:nvSpPr>
        <p:spPr>
          <a:xfrm>
            <a:off x="8089558" y="3284908"/>
            <a:ext cx="308497" cy="12345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lèche droite 26"/>
          <p:cNvSpPr/>
          <p:nvPr/>
        </p:nvSpPr>
        <p:spPr>
          <a:xfrm>
            <a:off x="5328745" y="5307724"/>
            <a:ext cx="1229710" cy="3888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31" y="4962167"/>
            <a:ext cx="1529747" cy="905850"/>
          </a:xfrm>
          <a:prstGeom prst="rect">
            <a:avLst/>
          </a:prstGeom>
        </p:spPr>
      </p:pic>
      <p:sp>
        <p:nvSpPr>
          <p:cNvPr id="29" name="Espace réservé du pied de page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Marie-Agnès  MIROT   2021</a:t>
            </a:r>
          </a:p>
        </p:txBody>
      </p:sp>
      <p:sp>
        <p:nvSpPr>
          <p:cNvPr id="30" name="Espace réservé du numéro de diapositive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47C4-F4C8-4E0D-A760-9B120CA34FA8}" type="slidenum">
              <a:rPr lang="fr-FR" smtClean="0"/>
              <a:t>7</a:t>
            </a:fld>
            <a:endParaRPr lang="fr-FR"/>
          </a:p>
        </p:txBody>
      </p:sp>
      <p:sp>
        <p:nvSpPr>
          <p:cNvPr id="26" name="Bouton d'action : Accueil 25">
            <a:hlinkClick r:id="rId3" action="ppaction://hlinksldjump" highlightClick="1"/>
          </p:cNvPr>
          <p:cNvSpPr/>
          <p:nvPr/>
        </p:nvSpPr>
        <p:spPr>
          <a:xfrm>
            <a:off x="272212" y="6356349"/>
            <a:ext cx="495300" cy="365125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8139609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ECE47FF-E535-4AD4-8232-5F0594745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80" y="1229879"/>
            <a:ext cx="8991962" cy="518015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9C521A4-F18E-4C52-B81C-55A2E38581B5}"/>
              </a:ext>
            </a:extLst>
          </p:cNvPr>
          <p:cNvSpPr txBox="1"/>
          <p:nvPr/>
        </p:nvSpPr>
        <p:spPr>
          <a:xfrm>
            <a:off x="2649160" y="175864"/>
            <a:ext cx="66431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</a:t>
            </a:r>
            <a:r>
              <a:rPr lang="fr-FR" sz="44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r>
              <a:rPr lang="fr-FR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Traumatisme crânien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fr-FR"/>
              <a:t>Marie-Agnès  MIROT   2021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8</a:t>
            </a:fld>
            <a:endParaRPr lang="fr-FR"/>
          </a:p>
        </p:txBody>
      </p:sp>
      <p:sp>
        <p:nvSpPr>
          <p:cNvPr id="6" name="Bouton d'action : Accueil 5">
            <a:hlinkClick r:id="rId3" action="ppaction://hlinksldjump" highlightClick="1"/>
          </p:cNvPr>
          <p:cNvSpPr/>
          <p:nvPr/>
        </p:nvSpPr>
        <p:spPr>
          <a:xfrm>
            <a:off x="272212" y="6356349"/>
            <a:ext cx="495300" cy="365125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327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67742" y="98994"/>
            <a:ext cx="3983184" cy="2039139"/>
          </a:xfrm>
          <a:prstGeom prst="rect">
            <a:avLst/>
          </a:prstGeom>
        </p:spPr>
        <p:txBody>
          <a:bodyPr vert="horz" wrap="square" lIns="0" tIns="7738" rIns="0" bIns="0" rtlCol="0" anchor="ctr">
            <a:spAutoFit/>
          </a:bodyPr>
          <a:lstStyle/>
          <a:p>
            <a:pPr marL="8145" algn="ctr">
              <a:lnSpc>
                <a:spcPct val="100000"/>
              </a:lnSpc>
              <a:spcBef>
                <a:spcPts val="64"/>
              </a:spcBef>
            </a:pPr>
            <a:r>
              <a:rPr sz="4400" dirty="0">
                <a:latin typeface="Comic Sans MS" panose="030F0702030302020204" pitchFamily="66" charset="0"/>
                <a:ea typeface="+mn-ea"/>
                <a:cs typeface="+mn-cs"/>
              </a:rPr>
              <a:t>BOSSE </a:t>
            </a:r>
            <a:br>
              <a:rPr lang="fr-FR" sz="4400" dirty="0">
                <a:latin typeface="Comic Sans MS" panose="030F0702030302020204" pitchFamily="66" charset="0"/>
                <a:ea typeface="+mn-ea"/>
                <a:cs typeface="+mn-cs"/>
              </a:rPr>
            </a:br>
            <a:r>
              <a:rPr lang="fr-FR" sz="4400" dirty="0">
                <a:latin typeface="Comic Sans MS" panose="030F0702030302020204" pitchFamily="66" charset="0"/>
                <a:ea typeface="+mn-ea"/>
                <a:cs typeface="+mn-cs"/>
              </a:rPr>
              <a:t>ou</a:t>
            </a:r>
            <a:br>
              <a:rPr lang="fr-FR" sz="4400" dirty="0">
                <a:latin typeface="Comic Sans MS" panose="030F0702030302020204" pitchFamily="66" charset="0"/>
                <a:ea typeface="+mn-ea"/>
                <a:cs typeface="+mn-cs"/>
              </a:rPr>
            </a:br>
            <a:r>
              <a:rPr sz="4400" dirty="0">
                <a:latin typeface="Comic Sans MS" panose="030F0702030302020204" pitchFamily="66" charset="0"/>
                <a:ea typeface="+mn-ea"/>
                <a:cs typeface="+mn-cs"/>
              </a:rPr>
              <a:t> HEMATOME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956441" y="2827283"/>
            <a:ext cx="48662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Refroidir avec une poche remplie de glace ou un sachet réfrigérant pendant 10 minutes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199584" y="2900855"/>
            <a:ext cx="41515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En cas de répétitions : penser à une maltraitance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58" y="209320"/>
            <a:ext cx="2913600" cy="208899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240" y="4493091"/>
            <a:ext cx="3042745" cy="202693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0" t="28731" r="9738" b="370"/>
          <a:stretch/>
        </p:blipFill>
        <p:spPr>
          <a:xfrm>
            <a:off x="198875" y="4629742"/>
            <a:ext cx="3962399" cy="205367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310" y="209320"/>
            <a:ext cx="2565208" cy="2356922"/>
          </a:xfrm>
          <a:prstGeom prst="rect">
            <a:avLst/>
          </a:prstGeom>
        </p:spPr>
      </p:pic>
      <p:sp>
        <p:nvSpPr>
          <p:cNvPr id="12" name="Espace réservé du pied de page 11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fr-FR"/>
              <a:t>Marie-Agnès  MIROT   2021</a:t>
            </a: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9</a:t>
            </a:fld>
            <a:endParaRPr lang="fr-FR"/>
          </a:p>
        </p:txBody>
      </p:sp>
      <p:sp>
        <p:nvSpPr>
          <p:cNvPr id="14" name="Bouton d'action : Accueil 13">
            <a:hlinkClick r:id="rId6" action="ppaction://hlinksldjump" highlightClick="1"/>
          </p:cNvPr>
          <p:cNvSpPr/>
          <p:nvPr/>
        </p:nvSpPr>
        <p:spPr>
          <a:xfrm>
            <a:off x="4618474" y="6386745"/>
            <a:ext cx="495300" cy="365125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950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2818</TotalTime>
  <Words>1101</Words>
  <Application>Microsoft Office PowerPoint</Application>
  <PresentationFormat>Grand écran</PresentationFormat>
  <Paragraphs>252</Paragraphs>
  <Slides>39</Slides>
  <Notes>3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50" baseType="lpstr">
      <vt:lpstr>Arial</vt:lpstr>
      <vt:lpstr>Calibri</vt:lpstr>
      <vt:lpstr>Calibri Light</vt:lpstr>
      <vt:lpstr>Comic Sans MS</vt:lpstr>
      <vt:lpstr>Cooper Black</vt:lpstr>
      <vt:lpstr>Lucida Handwriting</vt:lpstr>
      <vt:lpstr>Times New Roman</vt:lpstr>
      <vt:lpstr>Wingdings</vt:lpstr>
      <vt:lpstr>Wingdings 3</vt:lpstr>
      <vt:lpstr>Thème Office</vt:lpstr>
      <vt:lpstr>Acrobat 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SAIGNEMENT DE NEZ</vt:lpstr>
      <vt:lpstr>Présentation PowerPoint</vt:lpstr>
      <vt:lpstr>BOSSE  ou  HEMATOME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L’ ALLERGIE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L’HEMOPHILIE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Orange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KANY François UI SO</dc:creator>
  <cp:lastModifiedBy>Utilisateur</cp:lastModifiedBy>
  <cp:revision>88</cp:revision>
  <dcterms:created xsi:type="dcterms:W3CDTF">2021-02-11T16:02:21Z</dcterms:created>
  <dcterms:modified xsi:type="dcterms:W3CDTF">2021-02-18T17:54:48Z</dcterms:modified>
</cp:coreProperties>
</file>