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87" r:id="rId3"/>
    <p:sldId id="297" r:id="rId4"/>
    <p:sldId id="279" r:id="rId5"/>
    <p:sldId id="257" r:id="rId6"/>
    <p:sldId id="294" r:id="rId7"/>
    <p:sldId id="291" r:id="rId8"/>
    <p:sldId id="280" r:id="rId9"/>
    <p:sldId id="281" r:id="rId10"/>
    <p:sldId id="275" r:id="rId11"/>
    <p:sldId id="282" r:id="rId12"/>
    <p:sldId id="264" r:id="rId13"/>
    <p:sldId id="283" r:id="rId14"/>
    <p:sldId id="271" r:id="rId15"/>
    <p:sldId id="262" r:id="rId16"/>
    <p:sldId id="286" r:id="rId17"/>
    <p:sldId id="289" r:id="rId18"/>
    <p:sldId id="296" r:id="rId19"/>
    <p:sldId id="293" r:id="rId20"/>
    <p:sldId id="259" r:id="rId21"/>
    <p:sldId id="269" r:id="rId22"/>
    <p:sldId id="273" r:id="rId23"/>
    <p:sldId id="274" r:id="rId24"/>
    <p:sldId id="290" r:id="rId25"/>
    <p:sldId id="267" r:id="rId26"/>
    <p:sldId id="276" r:id="rId27"/>
    <p:sldId id="277" r:id="rId28"/>
    <p:sldId id="26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>
      <p:cViewPr varScale="1">
        <p:scale>
          <a:sx n="94" d="100"/>
          <a:sy n="94" d="100"/>
        </p:scale>
        <p:origin x="20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0EC6-F534-4C32-8425-0F215646C343}" type="datetimeFigureOut">
              <a:rPr lang="fr-FR" smtClean="0"/>
              <a:t>05/02/2019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2B346-2A87-49DC-B57F-14917658C5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13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Raymond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Kurzweil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Gates disant de lui : « 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Kurzweil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le meilleur au monde pour prédire l'avenir de l'intelligence artificielle ». </a:t>
            </a:r>
          </a:p>
          <a:p>
            <a:r>
              <a:rPr lang="fr-FR" dirty="0"/>
              <a:t>Singularité : théorie qui veut que le progrès technique – exponentiel – donne naissance à des machines plus intelligentes que les humains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73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Greffe de tête – Sergio </a:t>
            </a:r>
            <a:r>
              <a:rPr lang="fr-FR" dirty="0" err="1"/>
              <a:t>Canavero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105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Congélation de cerveaux </a:t>
            </a:r>
            <a:r>
              <a:rPr lang="fr-FR"/>
              <a:t>– Russie</a:t>
            </a:r>
            <a:r>
              <a:rPr lang="fr-FR" baseline="0"/>
              <a:t>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776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Cryogénie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02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Pacemaker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87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PICSFIVE/EPICTURA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58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Rein prélevé</a:t>
            </a: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480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PTSD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68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L'étude clinique STIMO (stimulation électrique épidurale médullaire combinée à une </a:t>
            </a:r>
            <a:r>
              <a:rPr lang="fr-FR" dirty="0" err="1">
                <a:effectLst/>
              </a:rPr>
              <a:t>neuroréhabilitation</a:t>
            </a:r>
            <a:r>
              <a:rPr lang="fr-FR" dirty="0">
                <a:effectLst/>
              </a:rPr>
              <a:t> robot-assistée chez des patients </a:t>
            </a:r>
            <a:r>
              <a:rPr lang="fr-FR" dirty="0" err="1">
                <a:effectLst/>
              </a:rPr>
              <a:t>médullo</a:t>
            </a:r>
            <a:r>
              <a:rPr lang="fr-FR" dirty="0">
                <a:effectLst/>
              </a:rPr>
              <a:t>-lésés) a pour but d’améliorer les capacités motrices d’une personne ayant</a:t>
            </a:r>
            <a:r>
              <a:rPr lang="fr-FR" baseline="0" dirty="0">
                <a:effectLst/>
              </a:rPr>
              <a:t> perdu l’usage de membres. Première implantation en 2017.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74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Oscar </a:t>
            </a:r>
            <a:r>
              <a:rPr lang="fr-FR" dirty="0" err="1"/>
              <a:t>Pistorius</a:t>
            </a:r>
            <a:r>
              <a:rPr lang="fr-FR" dirty="0"/>
              <a:t>, avec , avait décroché six médailles d'or aux jeux Paralympiques, en 2004, 2008 et 2012 et Médaillé d'argent avec le relais 4X400 m de son pays aux Championnats du monde 2011. </a:t>
            </a:r>
          </a:p>
          <a:p>
            <a:r>
              <a:rPr lang="fr-FR" dirty="0"/>
              <a:t>Polémique</a:t>
            </a:r>
            <a:r>
              <a:rPr lang="fr-FR" baseline="0" dirty="0"/>
              <a:t> en 2012 avec interdiction de participer aux championnats d’athlétisme parmi les valides en raison d’un avantage procuré par les prothèses.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5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Aimée Mullins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19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Julien </a:t>
            </a:r>
            <a:r>
              <a:rPr lang="fr-FR" dirty="0" err="1"/>
              <a:t>Deceroi</a:t>
            </a:r>
            <a:r>
              <a:rPr lang="fr-FR" dirty="0"/>
              <a:t> s’est implanté lui-même un aimant dans le majeur. Il affirme que cette prothèse</a:t>
            </a:r>
            <a:r>
              <a:rPr lang="fr-FR" baseline="0" dirty="0"/>
              <a:t> fonctionne comme un nouveau sens, lui permettant de ressentir les champs magnétiques, leur amplitude ou leur modulations. Il porte aussi des puces. Il fait partie des « </a:t>
            </a:r>
            <a:r>
              <a:rPr lang="fr-FR" baseline="0" dirty="0" err="1"/>
              <a:t>grinders</a:t>
            </a:r>
            <a:r>
              <a:rPr lang="fr-FR" baseline="0" dirty="0"/>
              <a:t> » ou « </a:t>
            </a:r>
            <a:r>
              <a:rPr lang="fr-FR" baseline="0" dirty="0" err="1"/>
              <a:t>biohackers</a:t>
            </a:r>
            <a:r>
              <a:rPr lang="fr-FR" baseline="0" dirty="0"/>
              <a:t> », personnes qui cherchent à  augmenter par eux même leurs performances, s’opérant souvent eux même dans des conditions extrêmes.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B346-2A87-49DC-B57F-14917658C58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33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6"/>
          <p:cNvSpPr>
            <a:spLocks noChangeArrowheads="1"/>
          </p:cNvSpPr>
          <p:nvPr/>
        </p:nvSpPr>
        <p:spPr bwMode="auto">
          <a:xfrm>
            <a:off x="1584325" y="4679950"/>
            <a:ext cx="7559675" cy="107950"/>
          </a:xfrm>
          <a:prstGeom prst="rect">
            <a:avLst/>
          </a:prstGeom>
          <a:solidFill>
            <a:srgbClr val="00438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 b="1">
              <a:cs typeface="+mn-cs"/>
            </a:endParaRPr>
          </a:p>
        </p:txBody>
      </p:sp>
      <p:sp>
        <p:nvSpPr>
          <p:cNvPr id="6" name="Rectangle 166"/>
          <p:cNvSpPr>
            <a:spLocks noChangeArrowheads="1"/>
          </p:cNvSpPr>
          <p:nvPr/>
        </p:nvSpPr>
        <p:spPr bwMode="auto">
          <a:xfrm>
            <a:off x="3240088" y="4859338"/>
            <a:ext cx="2879725" cy="107950"/>
          </a:xfrm>
          <a:prstGeom prst="rect">
            <a:avLst/>
          </a:prstGeom>
          <a:solidFill>
            <a:srgbClr val="EA5A0C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 b="1">
              <a:cs typeface="+mn-cs"/>
            </a:endParaRPr>
          </a:p>
        </p:txBody>
      </p:sp>
      <p:sp>
        <p:nvSpPr>
          <p:cNvPr id="7" name="Rectangle 166"/>
          <p:cNvSpPr>
            <a:spLocks noChangeArrowheads="1"/>
          </p:cNvSpPr>
          <p:nvPr/>
        </p:nvSpPr>
        <p:spPr bwMode="auto">
          <a:xfrm>
            <a:off x="0" y="4859338"/>
            <a:ext cx="3168650" cy="107950"/>
          </a:xfrm>
          <a:prstGeom prst="rect">
            <a:avLst/>
          </a:prstGeom>
          <a:solidFill>
            <a:srgbClr val="9BC31C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 b="1">
              <a:cs typeface="+mn-cs"/>
            </a:endParaRPr>
          </a:p>
        </p:txBody>
      </p:sp>
      <p:sp>
        <p:nvSpPr>
          <p:cNvPr id="8" name="Rectangle 166"/>
          <p:cNvSpPr>
            <a:spLocks noChangeArrowheads="1"/>
          </p:cNvSpPr>
          <p:nvPr/>
        </p:nvSpPr>
        <p:spPr bwMode="auto">
          <a:xfrm>
            <a:off x="1584325" y="5040313"/>
            <a:ext cx="6480175" cy="107950"/>
          </a:xfrm>
          <a:prstGeom prst="rect">
            <a:avLst/>
          </a:prstGeom>
          <a:solidFill>
            <a:srgbClr val="0098D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 b="1">
              <a:cs typeface="+mn-cs"/>
            </a:endParaRPr>
          </a:p>
        </p:txBody>
      </p:sp>
      <p:sp>
        <p:nvSpPr>
          <p:cNvPr id="9" name="Rectangle 166"/>
          <p:cNvSpPr>
            <a:spLocks noChangeArrowheads="1"/>
          </p:cNvSpPr>
          <p:nvPr/>
        </p:nvSpPr>
        <p:spPr bwMode="auto">
          <a:xfrm>
            <a:off x="0" y="5219700"/>
            <a:ext cx="1584325" cy="107950"/>
          </a:xfrm>
          <a:prstGeom prst="rect">
            <a:avLst/>
          </a:prstGeom>
          <a:solidFill>
            <a:srgbClr val="00438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 b="1">
              <a:cs typeface="+mn-cs"/>
            </a:endParaRPr>
          </a:p>
        </p:txBody>
      </p:sp>
      <p:cxnSp>
        <p:nvCxnSpPr>
          <p:cNvPr id="10" name="Connecteur droit 19"/>
          <p:cNvCxnSpPr/>
          <p:nvPr/>
        </p:nvCxnSpPr>
        <p:spPr bwMode="auto">
          <a:xfrm>
            <a:off x="6300788" y="6619875"/>
            <a:ext cx="2857500" cy="0"/>
          </a:xfrm>
          <a:prstGeom prst="line">
            <a:avLst/>
          </a:prstGeom>
          <a:ln w="15875">
            <a:solidFill>
              <a:srgbClr val="0092B4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27"/>
          <p:cNvSpPr txBox="1">
            <a:spLocks noChangeArrowheads="1"/>
          </p:cNvSpPr>
          <p:nvPr/>
        </p:nvSpPr>
        <p:spPr bwMode="auto">
          <a:xfrm>
            <a:off x="6188075" y="6249988"/>
            <a:ext cx="220027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>
                <a:solidFill>
                  <a:srgbClr val="004388"/>
                </a:solidFill>
                <a:latin typeface="Calibri Light" pitchFamily="34" charset="0"/>
                <a:cs typeface="+mn-cs"/>
              </a:rPr>
              <a:t>www.chu-bordeaux.fr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54152"/>
            <a:ext cx="6400800" cy="766936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0043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9269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24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88000" y="213350"/>
            <a:ext cx="7596368" cy="553998"/>
          </a:xfrm>
        </p:spPr>
        <p:txBody>
          <a:bodyPr lIns="0" tIns="0" rIns="0" bIns="0">
            <a:spAutoFit/>
          </a:bodyPr>
          <a:lstStyle>
            <a:lvl1pPr algn="l">
              <a:defRPr sz="3600" u="dotted" baseline="0">
                <a:uFill>
                  <a:solidFill>
                    <a:srgbClr val="00A4AF"/>
                  </a:solidFill>
                </a:u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4C1A9-95B2-40DC-817D-437442666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88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itre 9"/>
          <p:cNvSpPr>
            <a:spLocks noGrp="1"/>
          </p:cNvSpPr>
          <p:nvPr>
            <p:ph type="title"/>
          </p:nvPr>
        </p:nvSpPr>
        <p:spPr>
          <a:xfrm>
            <a:off x="288000" y="213350"/>
            <a:ext cx="7596368" cy="553998"/>
          </a:xfrm>
        </p:spPr>
        <p:txBody>
          <a:bodyPr lIns="0" tIns="0" rIns="0" bIns="0">
            <a:spAutoFit/>
          </a:bodyPr>
          <a:lstStyle>
            <a:lvl1pPr algn="l">
              <a:defRPr sz="3600" u="dotted" baseline="0">
                <a:uFill>
                  <a:solidFill>
                    <a:srgbClr val="00A4AF"/>
                  </a:solidFill>
                </a:u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4C1A9-95B2-40DC-817D-437442666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07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288000" y="213350"/>
            <a:ext cx="7596368" cy="553998"/>
          </a:xfrm>
        </p:spPr>
        <p:txBody>
          <a:bodyPr lIns="0" tIns="0" rIns="0" bIns="0">
            <a:spAutoFit/>
          </a:bodyPr>
          <a:lstStyle>
            <a:lvl1pPr algn="l">
              <a:defRPr sz="3600" u="dotted" baseline="0">
                <a:uFill>
                  <a:solidFill>
                    <a:srgbClr val="00A4AF"/>
                  </a:solidFill>
                </a:u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4C1A9-95B2-40DC-817D-437442666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73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Titre 9"/>
          <p:cNvSpPr>
            <a:spLocks noGrp="1"/>
          </p:cNvSpPr>
          <p:nvPr>
            <p:ph type="title"/>
          </p:nvPr>
        </p:nvSpPr>
        <p:spPr>
          <a:xfrm>
            <a:off x="288000" y="213350"/>
            <a:ext cx="7596368" cy="553998"/>
          </a:xfrm>
        </p:spPr>
        <p:txBody>
          <a:bodyPr lIns="0" tIns="0" rIns="0" bIns="0">
            <a:spAutoFit/>
          </a:bodyPr>
          <a:lstStyle>
            <a:lvl1pPr algn="l">
              <a:defRPr sz="3600" u="dotted" baseline="0">
                <a:uFill>
                  <a:solidFill>
                    <a:srgbClr val="00A4AF"/>
                  </a:solidFill>
                </a:u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4C1A9-95B2-40DC-817D-437442666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75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288000" y="213350"/>
            <a:ext cx="7596368" cy="553998"/>
          </a:xfrm>
        </p:spPr>
        <p:txBody>
          <a:bodyPr lIns="0" tIns="0" rIns="0" bIns="0">
            <a:spAutoFit/>
          </a:bodyPr>
          <a:lstStyle>
            <a:lvl1pPr algn="l">
              <a:defRPr sz="3600" u="dotted" baseline="0">
                <a:uFill>
                  <a:solidFill>
                    <a:srgbClr val="00A4AF"/>
                  </a:solidFill>
                </a:u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4C1A9-95B2-40DC-817D-437442666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58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4C1A9-95B2-40DC-817D-437442666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5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u="dotted" baseline="0">
                <a:uFill>
                  <a:solidFill>
                    <a:srgbClr val="00A4AF"/>
                  </a:solidFill>
                </a:u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4C1A9-95B2-40DC-817D-437442666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68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u="dotted" baseline="0">
                <a:uFill>
                  <a:solidFill>
                    <a:srgbClr val="00A4AF"/>
                  </a:solidFill>
                </a:u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4C1A9-95B2-40DC-817D-437442666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7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850" y="6335713"/>
            <a:ext cx="18081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 smtClean="0">
                <a:solidFill>
                  <a:srgbClr val="004388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32588" y="6335713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34C1A9-95B2-40DC-817D-43744266640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166"/>
          <p:cNvSpPr>
            <a:spLocks noChangeArrowheads="1"/>
          </p:cNvSpPr>
          <p:nvPr/>
        </p:nvSpPr>
        <p:spPr bwMode="auto">
          <a:xfrm>
            <a:off x="2449513" y="6408738"/>
            <a:ext cx="2519362" cy="53975"/>
          </a:xfrm>
          <a:prstGeom prst="rect">
            <a:avLst/>
          </a:prstGeom>
          <a:solidFill>
            <a:srgbClr val="00438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>
                <a:cs typeface="+mn-cs"/>
              </a:rPr>
              <a:t> </a:t>
            </a:r>
          </a:p>
        </p:txBody>
      </p:sp>
      <p:sp>
        <p:nvSpPr>
          <p:cNvPr id="10" name="Rectangle 166"/>
          <p:cNvSpPr>
            <a:spLocks noChangeArrowheads="1"/>
          </p:cNvSpPr>
          <p:nvPr/>
        </p:nvSpPr>
        <p:spPr bwMode="auto">
          <a:xfrm>
            <a:off x="4572000" y="6516688"/>
            <a:ext cx="3600450" cy="53975"/>
          </a:xfrm>
          <a:prstGeom prst="rect">
            <a:avLst/>
          </a:prstGeom>
          <a:solidFill>
            <a:srgbClr val="0098D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>
              <a:cs typeface="+mn-cs"/>
            </a:endParaRPr>
          </a:p>
        </p:txBody>
      </p:sp>
      <p:sp>
        <p:nvSpPr>
          <p:cNvPr id="11" name="Rectangle 166"/>
          <p:cNvSpPr>
            <a:spLocks noChangeArrowheads="1"/>
          </p:cNvSpPr>
          <p:nvPr/>
        </p:nvSpPr>
        <p:spPr bwMode="auto">
          <a:xfrm>
            <a:off x="1909763" y="6516688"/>
            <a:ext cx="2592387" cy="53975"/>
          </a:xfrm>
          <a:prstGeom prst="rect">
            <a:avLst/>
          </a:prstGeom>
          <a:solidFill>
            <a:srgbClr val="EA5A0C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>
              <a:solidFill>
                <a:srgbClr val="0098D8"/>
              </a:solidFill>
              <a:cs typeface="+mn-cs"/>
            </a:endParaRPr>
          </a:p>
        </p:txBody>
      </p:sp>
      <p:sp>
        <p:nvSpPr>
          <p:cNvPr id="12" name="Rectangle 166"/>
          <p:cNvSpPr>
            <a:spLocks noChangeArrowheads="1"/>
          </p:cNvSpPr>
          <p:nvPr/>
        </p:nvSpPr>
        <p:spPr bwMode="auto">
          <a:xfrm>
            <a:off x="3817938" y="6624638"/>
            <a:ext cx="1584325" cy="53975"/>
          </a:xfrm>
          <a:prstGeom prst="rect">
            <a:avLst/>
          </a:prstGeom>
          <a:solidFill>
            <a:srgbClr val="9BC31C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38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38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38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38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38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38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38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38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38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004388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rgbClr val="004388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438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00438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438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982960"/>
          </a:xfrm>
        </p:spPr>
        <p:txBody>
          <a:bodyPr/>
          <a:lstStyle/>
          <a:p>
            <a:r>
              <a:rPr lang="fr-FR" b="1" dirty="0"/>
              <a:t>Conférence au lycée Condorcet, </a:t>
            </a:r>
          </a:p>
          <a:p>
            <a:r>
              <a:rPr lang="fr-FR" b="1" i="1" dirty="0"/>
              <a:t>« CORPS NATUREL, CORPS ARTIFICIEL »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926976"/>
          </a:xfrm>
        </p:spPr>
        <p:txBody>
          <a:bodyPr/>
          <a:lstStyle/>
          <a:p>
            <a:r>
              <a:rPr lang="fr-FR" i="1" dirty="0"/>
              <a:t>L'homme-machine : de la réanimation au </a:t>
            </a:r>
            <a:r>
              <a:rPr lang="fr-FR" i="1" dirty="0" err="1"/>
              <a:t>transhumanisme</a:t>
            </a:r>
            <a:r>
              <a:rPr lang="fr-FR" i="1" dirty="0"/>
              <a:t> 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156177" y="5662989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Calibri Light" panose="020F0302020204030204" pitchFamily="34" charset="0"/>
              </a:rPr>
              <a:t>Dr </a:t>
            </a:r>
            <a:r>
              <a:rPr lang="fr-FR" dirty="0" err="1">
                <a:solidFill>
                  <a:schemeClr val="tx2"/>
                </a:solidFill>
                <a:latin typeface="Calibri Light" panose="020F0302020204030204" pitchFamily="34" charset="0"/>
              </a:rPr>
              <a:t>M.Griton</a:t>
            </a:r>
            <a:r>
              <a:rPr lang="fr-FR" dirty="0">
                <a:solidFill>
                  <a:schemeClr val="tx2"/>
                </a:solidFill>
                <a:latin typeface="Calibri Light" panose="020F0302020204030204" pitchFamily="34" charset="0"/>
              </a:rPr>
              <a:t>, anesthésiste- réanimateur</a:t>
            </a:r>
          </a:p>
        </p:txBody>
      </p:sp>
    </p:spTree>
    <p:extLst>
      <p:ext uri="{BB962C8B-B14F-4D97-AF65-F5344CB8AC3E}">
        <p14:creationId xmlns:p14="http://schemas.microsoft.com/office/powerpoint/2010/main" val="380038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Résultat de recherche d'images pour &quot;matthieu gafsou pacemak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0568"/>
            <a:ext cx="8604449" cy="68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8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Picture 2" descr="Greffe de rein : les diplômés privilégié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7" y="620688"/>
            <a:ext cx="8671892" cy="57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Résultat de recherche d'images pour &quot;transhumanisme gafso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8470"/>
            <a:ext cx="8604448" cy="68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4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8" name="Picture 4" descr="Rein.G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6165"/>
            <a:ext cx="4464496" cy="671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9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59788" cy="6865938"/>
          </a:xfrm>
        </p:spPr>
      </p:pic>
    </p:spTree>
    <p:extLst>
      <p:ext uri="{BB962C8B-B14F-4D97-AF65-F5344CB8AC3E}">
        <p14:creationId xmlns:p14="http://schemas.microsoft.com/office/powerpoint/2010/main" val="239224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Résultat de recherche d'images pour &quot;transhumanisme gafso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8857"/>
            <a:ext cx="8581603" cy="68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5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Transhumanisme</a:t>
            </a:r>
            <a:r>
              <a:rPr lang="fr-FR" dirty="0"/>
              <a:t>: Palier un déficit ou </a:t>
            </a:r>
            <a:r>
              <a:rPr lang="fr-FR"/>
              <a:t>augmenter l’humain?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55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https://upload.wikimedia.org/wikipedia/commons/8/84/Tommaso_da_modena%2C_ritratti_di_domenicani_%28Ugo_di_Provenza%29_1352_150cm%2C_treviso%2C_ex_convento_di_san_niccol%C3%B2%2C_sala_del_capit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77" y="0"/>
            <a:ext cx="6438846" cy="68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40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644526"/>
            <a:ext cx="9136062" cy="5481637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1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04" y="0"/>
            <a:ext cx="5486400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0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/>
          <a:stretch/>
        </p:blipFill>
        <p:spPr>
          <a:xfrm rot="5400000">
            <a:off x="1980001" y="-1084379"/>
            <a:ext cx="5184576" cy="9170775"/>
          </a:xfrm>
        </p:spPr>
      </p:pic>
    </p:spTree>
    <p:extLst>
      <p:ext uri="{BB962C8B-B14F-4D97-AF65-F5344CB8AC3E}">
        <p14:creationId xmlns:p14="http://schemas.microsoft.com/office/powerpoint/2010/main" val="856332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6908"/>
            <a:ext cx="7364760" cy="589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1256" y="6499159"/>
            <a:ext cx="1592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Matthieu </a:t>
            </a:r>
            <a:r>
              <a:rPr lang="fr-FR" sz="1600" i="1" dirty="0" err="1"/>
              <a:t>Gafsou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43343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7404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6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0"/>
            <a:ext cx="5135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7203" t="11765" r="18512" b="7904"/>
          <a:stretch/>
        </p:blipFill>
        <p:spPr>
          <a:xfrm>
            <a:off x="683568" y="632013"/>
            <a:ext cx="7848872" cy="58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4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4" r="33560" b="36086"/>
          <a:stretch/>
        </p:blipFill>
        <p:spPr bwMode="auto">
          <a:xfrm>
            <a:off x="31848" y="836712"/>
            <a:ext cx="9137136" cy="57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6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7" y="0"/>
            <a:ext cx="85639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582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gio Canavero, à Glasgow, en Ecosse, en 2016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174"/>
            <a:ext cx="655320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45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620"/>
            <a:ext cx="5479504" cy="68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13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7772400" cy="1500187"/>
          </a:xfrm>
        </p:spPr>
        <p:txBody>
          <a:bodyPr/>
          <a:lstStyle/>
          <a:p>
            <a:r>
              <a:rPr lang="fr-FR" dirty="0"/>
              <a:t>« Ceux qui désireront rester humains et refuseront de s’améliorer auront un sérieux handicap. Ils constitueront une sous-espèce et formeront les chimpanzés du futur » </a:t>
            </a:r>
          </a:p>
          <a:p>
            <a:r>
              <a:rPr lang="fr-FR" dirty="0"/>
              <a:t>						 Kevin Warwick</a:t>
            </a:r>
          </a:p>
        </p:txBody>
      </p:sp>
    </p:spTree>
    <p:extLst>
      <p:ext uri="{BB962C8B-B14F-4D97-AF65-F5344CB8AC3E}">
        <p14:creationId xmlns:p14="http://schemas.microsoft.com/office/powerpoint/2010/main" val="415079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corps machine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85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7695"/>
            <a:ext cx="5039186" cy="68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1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Conçu en 1738 par Jacques de Vaucanson, ce «canard </a:t>
            </a:r>
            <a:r>
              <a:rPr lang="fr-FR" dirty="0" err="1"/>
              <a:t>digérateur</a:t>
            </a:r>
            <a:r>
              <a:rPr lang="fr-FR" dirty="0"/>
              <a:t>», entièrement automatisé, était capable de boire, de manger, de cancaner et de digérer comme un véritable animal.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7" y="620688"/>
            <a:ext cx="680220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76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32" y="0"/>
            <a:ext cx="550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8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7" y="171238"/>
            <a:ext cx="6840759" cy="6676581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45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24428"/>
            <a:ext cx="4536504" cy="688059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37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corps-objet: remplacement des organes par des machines ou d’autres organes </a:t>
            </a:r>
          </a:p>
        </p:txBody>
      </p:sp>
    </p:spTree>
    <p:extLst>
      <p:ext uri="{BB962C8B-B14F-4D97-AF65-F5344CB8AC3E}">
        <p14:creationId xmlns:p14="http://schemas.microsoft.com/office/powerpoint/2010/main" val="31211069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CHU offic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CHU officiel</Template>
  <TotalTime>2663</TotalTime>
  <Words>266</Words>
  <Application>Microsoft Office PowerPoint</Application>
  <PresentationFormat>Affichage à l'écran (4:3)</PresentationFormat>
  <Paragraphs>37</Paragraphs>
  <Slides>28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CHU officiel</vt:lpstr>
      <vt:lpstr>L'homme-machine : de la réanimation au transhumanisme </vt:lpstr>
      <vt:lpstr>Présentation PowerPoint</vt:lpstr>
      <vt:lpstr>Le corps machine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corps-objet: remplacement des organes par des machines ou d’autres organes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Transhumanisme: Palier un déficit ou augmenter l’humain?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Bordeaux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corps machine</dc:title>
  <dc:creator>GRITON Marion</dc:creator>
  <cp:lastModifiedBy>marie-chistine gontier</cp:lastModifiedBy>
  <cp:revision>55</cp:revision>
  <dcterms:created xsi:type="dcterms:W3CDTF">2018-10-26T10:18:53Z</dcterms:created>
  <dcterms:modified xsi:type="dcterms:W3CDTF">2019-02-05T16:16:23Z</dcterms:modified>
</cp:coreProperties>
</file>