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6" r:id="rId1"/>
  </p:sldMasterIdLst>
  <p:notesMasterIdLst>
    <p:notesMasterId r:id="rId37"/>
  </p:notesMasterIdLst>
  <p:handoutMasterIdLst>
    <p:handoutMasterId r:id="rId38"/>
  </p:handoutMasterIdLst>
  <p:sldIdLst>
    <p:sldId id="256" r:id="rId2"/>
    <p:sldId id="264" r:id="rId3"/>
    <p:sldId id="279" r:id="rId4"/>
    <p:sldId id="280" r:id="rId5"/>
    <p:sldId id="281" r:id="rId6"/>
    <p:sldId id="270" r:id="rId7"/>
    <p:sldId id="290" r:id="rId8"/>
    <p:sldId id="282" r:id="rId9"/>
    <p:sldId id="283" r:id="rId10"/>
    <p:sldId id="267" r:id="rId11"/>
    <p:sldId id="266" r:id="rId12"/>
    <p:sldId id="268" r:id="rId13"/>
    <p:sldId id="292" r:id="rId14"/>
    <p:sldId id="293" r:id="rId15"/>
    <p:sldId id="284" r:id="rId16"/>
    <p:sldId id="260" r:id="rId17"/>
    <p:sldId id="301" r:id="rId18"/>
    <p:sldId id="285" r:id="rId19"/>
    <p:sldId id="271" r:id="rId20"/>
    <p:sldId id="259" r:id="rId21"/>
    <p:sldId id="261" r:id="rId22"/>
    <p:sldId id="265" r:id="rId23"/>
    <p:sldId id="296" r:id="rId24"/>
    <p:sldId id="297" r:id="rId25"/>
    <p:sldId id="294" r:id="rId26"/>
    <p:sldId id="295" r:id="rId27"/>
    <p:sldId id="263" r:id="rId28"/>
    <p:sldId id="289" r:id="rId29"/>
    <p:sldId id="278" r:id="rId30"/>
    <p:sldId id="286" r:id="rId31"/>
    <p:sldId id="298" r:id="rId32"/>
    <p:sldId id="299" r:id="rId33"/>
    <p:sldId id="300" r:id="rId34"/>
    <p:sldId id="277" r:id="rId35"/>
    <p:sldId id="276" r:id="rId36"/>
  </p:sldIdLst>
  <p:sldSz cx="12192000" cy="6858000"/>
  <p:notesSz cx="9874250" cy="6858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1" d="100"/>
          <a:sy n="111" d="100"/>
        </p:scale>
        <p:origin x="51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9B5AF964-6603-47CE-AF8D-FD876C4AC12A}"/>
              </a:ext>
            </a:extLst>
          </p:cNvPr>
          <p:cNvSpPr>
            <a:spLocks noGrp="1"/>
          </p:cNvSpPr>
          <p:nvPr>
            <p:ph type="hdr" sz="quarter"/>
          </p:nvPr>
        </p:nvSpPr>
        <p:spPr>
          <a:xfrm>
            <a:off x="0" y="1"/>
            <a:ext cx="4278842" cy="344091"/>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530E82BD-BF01-493E-9030-F7C096B96270}"/>
              </a:ext>
            </a:extLst>
          </p:cNvPr>
          <p:cNvSpPr>
            <a:spLocks noGrp="1"/>
          </p:cNvSpPr>
          <p:nvPr>
            <p:ph type="dt" sz="quarter" idx="1"/>
          </p:nvPr>
        </p:nvSpPr>
        <p:spPr>
          <a:xfrm>
            <a:off x="5593123" y="1"/>
            <a:ext cx="4278842" cy="344091"/>
          </a:xfrm>
          <a:prstGeom prst="rect">
            <a:avLst/>
          </a:prstGeom>
        </p:spPr>
        <p:txBody>
          <a:bodyPr vert="horz" lIns="91440" tIns="45720" rIns="91440" bIns="45720" rtlCol="0"/>
          <a:lstStyle>
            <a:lvl1pPr algn="r">
              <a:defRPr sz="1200"/>
            </a:lvl1pPr>
          </a:lstStyle>
          <a:p>
            <a:fld id="{19C82D73-9240-4434-8E6C-440A3BE4D959}" type="datetimeFigureOut">
              <a:rPr lang="fr-FR" smtClean="0"/>
              <a:t>05/02/2019</a:t>
            </a:fld>
            <a:endParaRPr lang="fr-FR"/>
          </a:p>
        </p:txBody>
      </p:sp>
      <p:sp>
        <p:nvSpPr>
          <p:cNvPr id="4" name="Espace réservé du pied de page 3">
            <a:extLst>
              <a:ext uri="{FF2B5EF4-FFF2-40B4-BE49-F238E27FC236}">
                <a16:creationId xmlns:a16="http://schemas.microsoft.com/office/drawing/2014/main" id="{8AADDC99-0389-466E-A419-B35D73204DBD}"/>
              </a:ext>
            </a:extLst>
          </p:cNvPr>
          <p:cNvSpPr>
            <a:spLocks noGrp="1"/>
          </p:cNvSpPr>
          <p:nvPr>
            <p:ph type="ftr" sz="quarter" idx="2"/>
          </p:nvPr>
        </p:nvSpPr>
        <p:spPr>
          <a:xfrm>
            <a:off x="0" y="6513910"/>
            <a:ext cx="4278842" cy="34409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A65358C5-5225-4C56-8E47-C7E7F36BC188}"/>
              </a:ext>
            </a:extLst>
          </p:cNvPr>
          <p:cNvSpPr>
            <a:spLocks noGrp="1"/>
          </p:cNvSpPr>
          <p:nvPr>
            <p:ph type="sldNum" sz="quarter" idx="3"/>
          </p:nvPr>
        </p:nvSpPr>
        <p:spPr>
          <a:xfrm>
            <a:off x="5593123" y="6513910"/>
            <a:ext cx="4278842" cy="344090"/>
          </a:xfrm>
          <a:prstGeom prst="rect">
            <a:avLst/>
          </a:prstGeom>
        </p:spPr>
        <p:txBody>
          <a:bodyPr vert="horz" lIns="91440" tIns="45720" rIns="91440" bIns="45720" rtlCol="0" anchor="b"/>
          <a:lstStyle>
            <a:lvl1pPr algn="r">
              <a:defRPr sz="1200"/>
            </a:lvl1pPr>
          </a:lstStyle>
          <a:p>
            <a:fld id="{AF632181-B269-40B3-8FE6-8674BD75F528}" type="slidenum">
              <a:rPr lang="fr-FR" smtClean="0"/>
              <a:t>‹N°›</a:t>
            </a:fld>
            <a:endParaRPr lang="fr-FR"/>
          </a:p>
        </p:txBody>
      </p:sp>
    </p:spTree>
    <p:extLst>
      <p:ext uri="{BB962C8B-B14F-4D97-AF65-F5344CB8AC3E}">
        <p14:creationId xmlns:p14="http://schemas.microsoft.com/office/powerpoint/2010/main" val="83636787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4278842" cy="344091"/>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593123" y="1"/>
            <a:ext cx="4278842" cy="344091"/>
          </a:xfrm>
          <a:prstGeom prst="rect">
            <a:avLst/>
          </a:prstGeom>
        </p:spPr>
        <p:txBody>
          <a:bodyPr vert="horz" lIns="91440" tIns="45720" rIns="91440" bIns="45720" rtlCol="0"/>
          <a:lstStyle>
            <a:lvl1pPr algn="r">
              <a:defRPr sz="1200"/>
            </a:lvl1pPr>
          </a:lstStyle>
          <a:p>
            <a:fld id="{3D2DC35A-66D7-418D-AF2F-77A361A32F52}" type="datetimeFigureOut">
              <a:rPr lang="fr-FR" smtClean="0"/>
              <a:t>05/02/2019</a:t>
            </a:fld>
            <a:endParaRPr lang="fr-FR"/>
          </a:p>
        </p:txBody>
      </p:sp>
      <p:sp>
        <p:nvSpPr>
          <p:cNvPr id="4" name="Espace réservé de l'image des diapositives 3"/>
          <p:cNvSpPr>
            <a:spLocks noGrp="1" noRot="1" noChangeAspect="1"/>
          </p:cNvSpPr>
          <p:nvPr>
            <p:ph type="sldImg" idx="2"/>
          </p:nvPr>
        </p:nvSpPr>
        <p:spPr>
          <a:xfrm>
            <a:off x="2879725" y="857250"/>
            <a:ext cx="4116388" cy="23145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987425" y="3300412"/>
            <a:ext cx="7899400" cy="2700338"/>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513910"/>
            <a:ext cx="4278842" cy="34409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593123" y="6513910"/>
            <a:ext cx="4278842" cy="344090"/>
          </a:xfrm>
          <a:prstGeom prst="rect">
            <a:avLst/>
          </a:prstGeom>
        </p:spPr>
        <p:txBody>
          <a:bodyPr vert="horz" lIns="91440" tIns="45720" rIns="91440" bIns="45720" rtlCol="0" anchor="b"/>
          <a:lstStyle>
            <a:lvl1pPr algn="r">
              <a:defRPr sz="1200"/>
            </a:lvl1pPr>
          </a:lstStyle>
          <a:p>
            <a:fld id="{23FC466F-E257-4BB2-8AA6-8D105ABE5D82}" type="slidenum">
              <a:rPr lang="fr-FR" smtClean="0"/>
              <a:t>‹N°›</a:t>
            </a:fld>
            <a:endParaRPr lang="fr-FR"/>
          </a:p>
        </p:txBody>
      </p:sp>
    </p:spTree>
    <p:extLst>
      <p:ext uri="{BB962C8B-B14F-4D97-AF65-F5344CB8AC3E}">
        <p14:creationId xmlns:p14="http://schemas.microsoft.com/office/powerpoint/2010/main" val="69640036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F72D92-7BAF-4A0E-9618-2D8C92C2C37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3C2E8AB-5B92-49FA-80FA-9087A612E1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8FDBE3F-0B44-4CCF-B0BE-2B9D05083770}"/>
              </a:ext>
            </a:extLst>
          </p:cNvPr>
          <p:cNvSpPr>
            <a:spLocks noGrp="1"/>
          </p:cNvSpPr>
          <p:nvPr>
            <p:ph type="dt" sz="half" idx="10"/>
          </p:nvPr>
        </p:nvSpPr>
        <p:spPr/>
        <p:txBody>
          <a:bodyPr/>
          <a:lstStyle/>
          <a:p>
            <a:fld id="{E1E2534E-3895-4C8C-9EC3-FF6457715ED1}" type="datetime1">
              <a:rPr lang="fr-FR" smtClean="0"/>
              <a:t>05/02/2019</a:t>
            </a:fld>
            <a:endParaRPr lang="fr-FR"/>
          </a:p>
        </p:txBody>
      </p:sp>
      <p:sp>
        <p:nvSpPr>
          <p:cNvPr id="5" name="Espace réservé du pied de page 4">
            <a:extLst>
              <a:ext uri="{FF2B5EF4-FFF2-40B4-BE49-F238E27FC236}">
                <a16:creationId xmlns:a16="http://schemas.microsoft.com/office/drawing/2014/main" id="{FFC0B9E1-814F-4888-A8CF-37D7CF21F77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3577264-1AAE-41A7-A0A1-73B65EBB413E}"/>
              </a:ext>
            </a:extLst>
          </p:cNvPr>
          <p:cNvSpPr>
            <a:spLocks noGrp="1"/>
          </p:cNvSpPr>
          <p:nvPr>
            <p:ph type="sldNum" sz="quarter" idx="12"/>
          </p:nvPr>
        </p:nvSpPr>
        <p:spPr/>
        <p:txBody>
          <a:bodyPr/>
          <a:lstStyle/>
          <a:p>
            <a:fld id="{BC0DF269-C081-4BFE-BB36-4C3AFDDC4A66}" type="slidenum">
              <a:rPr lang="fr-FR" smtClean="0"/>
              <a:t>‹N°›</a:t>
            </a:fld>
            <a:endParaRPr lang="fr-FR"/>
          </a:p>
        </p:txBody>
      </p:sp>
    </p:spTree>
    <p:extLst>
      <p:ext uri="{BB962C8B-B14F-4D97-AF65-F5344CB8AC3E}">
        <p14:creationId xmlns:p14="http://schemas.microsoft.com/office/powerpoint/2010/main" val="105614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E2523D-C873-4966-9E3E-7D0358CC90C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9658EEB-CE5E-4C3F-80BF-D2D0FF3DE799}"/>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0A45FE8-A292-481C-9073-5248135C61FF}"/>
              </a:ext>
            </a:extLst>
          </p:cNvPr>
          <p:cNvSpPr>
            <a:spLocks noGrp="1"/>
          </p:cNvSpPr>
          <p:nvPr>
            <p:ph type="dt" sz="half" idx="10"/>
          </p:nvPr>
        </p:nvSpPr>
        <p:spPr/>
        <p:txBody>
          <a:bodyPr/>
          <a:lstStyle/>
          <a:p>
            <a:fld id="{7C8681A9-6996-4AED-B2EA-E4DEA79D3680}" type="datetime1">
              <a:rPr lang="fr-FR" smtClean="0"/>
              <a:t>05/02/2019</a:t>
            </a:fld>
            <a:endParaRPr lang="fr-FR"/>
          </a:p>
        </p:txBody>
      </p:sp>
      <p:sp>
        <p:nvSpPr>
          <p:cNvPr id="5" name="Espace réservé du pied de page 4">
            <a:extLst>
              <a:ext uri="{FF2B5EF4-FFF2-40B4-BE49-F238E27FC236}">
                <a16:creationId xmlns:a16="http://schemas.microsoft.com/office/drawing/2014/main" id="{BAF1C8A4-18A0-44EF-A720-D8FC090533E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D3E9612-68C8-4C3B-98B9-7788DBF2F446}"/>
              </a:ext>
            </a:extLst>
          </p:cNvPr>
          <p:cNvSpPr>
            <a:spLocks noGrp="1"/>
          </p:cNvSpPr>
          <p:nvPr>
            <p:ph type="sldNum" sz="quarter" idx="12"/>
          </p:nvPr>
        </p:nvSpPr>
        <p:spPr/>
        <p:txBody>
          <a:bodyPr/>
          <a:lstStyle/>
          <a:p>
            <a:fld id="{BC0DF269-C081-4BFE-BB36-4C3AFDDC4A66}" type="slidenum">
              <a:rPr lang="fr-FR" smtClean="0"/>
              <a:t>‹N°›</a:t>
            </a:fld>
            <a:endParaRPr lang="fr-FR"/>
          </a:p>
        </p:txBody>
      </p:sp>
    </p:spTree>
    <p:extLst>
      <p:ext uri="{BB962C8B-B14F-4D97-AF65-F5344CB8AC3E}">
        <p14:creationId xmlns:p14="http://schemas.microsoft.com/office/powerpoint/2010/main" val="498193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E9A598E-817E-4F9D-A7C3-9CF95B00B44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0E966F3-22C2-4967-8610-AA204D13B169}"/>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2957B74-B9AD-4D4E-8848-DE4EF69AD06B}"/>
              </a:ext>
            </a:extLst>
          </p:cNvPr>
          <p:cNvSpPr>
            <a:spLocks noGrp="1"/>
          </p:cNvSpPr>
          <p:nvPr>
            <p:ph type="dt" sz="half" idx="10"/>
          </p:nvPr>
        </p:nvSpPr>
        <p:spPr/>
        <p:txBody>
          <a:bodyPr/>
          <a:lstStyle/>
          <a:p>
            <a:fld id="{B598BB81-D545-4463-8E63-9A364834E197}" type="datetime1">
              <a:rPr lang="fr-FR" smtClean="0"/>
              <a:t>05/02/2019</a:t>
            </a:fld>
            <a:endParaRPr lang="fr-FR"/>
          </a:p>
        </p:txBody>
      </p:sp>
      <p:sp>
        <p:nvSpPr>
          <p:cNvPr id="5" name="Espace réservé du pied de page 4">
            <a:extLst>
              <a:ext uri="{FF2B5EF4-FFF2-40B4-BE49-F238E27FC236}">
                <a16:creationId xmlns:a16="http://schemas.microsoft.com/office/drawing/2014/main" id="{B9E58182-92FE-4A81-A6E6-516A99CCF3A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F8B5D47-614C-4888-A32C-21A2B9D62983}"/>
              </a:ext>
            </a:extLst>
          </p:cNvPr>
          <p:cNvSpPr>
            <a:spLocks noGrp="1"/>
          </p:cNvSpPr>
          <p:nvPr>
            <p:ph type="sldNum" sz="quarter" idx="12"/>
          </p:nvPr>
        </p:nvSpPr>
        <p:spPr/>
        <p:txBody>
          <a:bodyPr/>
          <a:lstStyle/>
          <a:p>
            <a:fld id="{BC0DF269-C081-4BFE-BB36-4C3AFDDC4A66}" type="slidenum">
              <a:rPr lang="fr-FR" smtClean="0"/>
              <a:t>‹N°›</a:t>
            </a:fld>
            <a:endParaRPr lang="fr-FR"/>
          </a:p>
        </p:txBody>
      </p:sp>
    </p:spTree>
    <p:extLst>
      <p:ext uri="{BB962C8B-B14F-4D97-AF65-F5344CB8AC3E}">
        <p14:creationId xmlns:p14="http://schemas.microsoft.com/office/powerpoint/2010/main" val="2800760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62DF17-5B13-484A-96E2-53E582EE156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FA221EE-1190-4471-8FBF-46C78668AA54}"/>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E5797B0-C2B0-4EC9-8404-6BB842822B72}"/>
              </a:ext>
            </a:extLst>
          </p:cNvPr>
          <p:cNvSpPr>
            <a:spLocks noGrp="1"/>
          </p:cNvSpPr>
          <p:nvPr>
            <p:ph type="dt" sz="half" idx="10"/>
          </p:nvPr>
        </p:nvSpPr>
        <p:spPr/>
        <p:txBody>
          <a:bodyPr/>
          <a:lstStyle/>
          <a:p>
            <a:fld id="{7D298998-990D-4E37-AD15-5A68100D2DAF}" type="datetime1">
              <a:rPr lang="fr-FR" smtClean="0"/>
              <a:t>05/02/2019</a:t>
            </a:fld>
            <a:endParaRPr lang="fr-FR"/>
          </a:p>
        </p:txBody>
      </p:sp>
      <p:sp>
        <p:nvSpPr>
          <p:cNvPr id="5" name="Espace réservé du pied de page 4">
            <a:extLst>
              <a:ext uri="{FF2B5EF4-FFF2-40B4-BE49-F238E27FC236}">
                <a16:creationId xmlns:a16="http://schemas.microsoft.com/office/drawing/2014/main" id="{F2408EEE-E952-460F-A879-A35F19762AD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75F4CB5-F185-4F07-A4E7-764BEDCBC47F}"/>
              </a:ext>
            </a:extLst>
          </p:cNvPr>
          <p:cNvSpPr>
            <a:spLocks noGrp="1"/>
          </p:cNvSpPr>
          <p:nvPr>
            <p:ph type="sldNum" sz="quarter" idx="12"/>
          </p:nvPr>
        </p:nvSpPr>
        <p:spPr/>
        <p:txBody>
          <a:bodyPr/>
          <a:lstStyle/>
          <a:p>
            <a:fld id="{BC0DF269-C081-4BFE-BB36-4C3AFDDC4A66}" type="slidenum">
              <a:rPr lang="fr-FR" smtClean="0"/>
              <a:t>‹N°›</a:t>
            </a:fld>
            <a:endParaRPr lang="fr-FR"/>
          </a:p>
        </p:txBody>
      </p:sp>
    </p:spTree>
    <p:extLst>
      <p:ext uri="{BB962C8B-B14F-4D97-AF65-F5344CB8AC3E}">
        <p14:creationId xmlns:p14="http://schemas.microsoft.com/office/powerpoint/2010/main" val="3761668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2DFBAA-89FB-4560-8352-8538E29E596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97B6F60-1D74-4AC2-801B-6719DE112C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2DF19EED-BEE7-4D6C-A1AD-61486DBC6BBB}"/>
              </a:ext>
            </a:extLst>
          </p:cNvPr>
          <p:cNvSpPr>
            <a:spLocks noGrp="1"/>
          </p:cNvSpPr>
          <p:nvPr>
            <p:ph type="dt" sz="half" idx="10"/>
          </p:nvPr>
        </p:nvSpPr>
        <p:spPr/>
        <p:txBody>
          <a:bodyPr/>
          <a:lstStyle/>
          <a:p>
            <a:fld id="{EE1FD464-2A4E-4BDF-A37D-8C2543F1F005}" type="datetime1">
              <a:rPr lang="fr-FR" smtClean="0"/>
              <a:t>05/02/2019</a:t>
            </a:fld>
            <a:endParaRPr lang="fr-FR"/>
          </a:p>
        </p:txBody>
      </p:sp>
      <p:sp>
        <p:nvSpPr>
          <p:cNvPr id="5" name="Espace réservé du pied de page 4">
            <a:extLst>
              <a:ext uri="{FF2B5EF4-FFF2-40B4-BE49-F238E27FC236}">
                <a16:creationId xmlns:a16="http://schemas.microsoft.com/office/drawing/2014/main" id="{4B593037-B811-40DD-94A5-799E0391F3F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B61BB6D-6E9B-4018-9DD4-4D3F7AFA809D}"/>
              </a:ext>
            </a:extLst>
          </p:cNvPr>
          <p:cNvSpPr>
            <a:spLocks noGrp="1"/>
          </p:cNvSpPr>
          <p:nvPr>
            <p:ph type="sldNum" sz="quarter" idx="12"/>
          </p:nvPr>
        </p:nvSpPr>
        <p:spPr/>
        <p:txBody>
          <a:bodyPr/>
          <a:lstStyle/>
          <a:p>
            <a:fld id="{BC0DF269-C081-4BFE-BB36-4C3AFDDC4A66}" type="slidenum">
              <a:rPr lang="fr-FR" smtClean="0"/>
              <a:t>‹N°›</a:t>
            </a:fld>
            <a:endParaRPr lang="fr-FR"/>
          </a:p>
        </p:txBody>
      </p:sp>
    </p:spTree>
    <p:extLst>
      <p:ext uri="{BB962C8B-B14F-4D97-AF65-F5344CB8AC3E}">
        <p14:creationId xmlns:p14="http://schemas.microsoft.com/office/powerpoint/2010/main" val="3939260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B973C9-2E60-4FEA-94E6-865562DB3C7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2F8DF3A-876F-49AD-A8D0-ACC81F858FF4}"/>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8D3D441-EB39-4E11-97A2-2A33A5A762FB}"/>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975B010-0844-49A6-ACB7-4A8016D1E51D}"/>
              </a:ext>
            </a:extLst>
          </p:cNvPr>
          <p:cNvSpPr>
            <a:spLocks noGrp="1"/>
          </p:cNvSpPr>
          <p:nvPr>
            <p:ph type="dt" sz="half" idx="10"/>
          </p:nvPr>
        </p:nvSpPr>
        <p:spPr/>
        <p:txBody>
          <a:bodyPr/>
          <a:lstStyle/>
          <a:p>
            <a:fld id="{90A98346-4899-4D61-9755-CC0982FB6F9A}" type="datetime1">
              <a:rPr lang="fr-FR" smtClean="0"/>
              <a:t>05/02/2019</a:t>
            </a:fld>
            <a:endParaRPr lang="fr-FR"/>
          </a:p>
        </p:txBody>
      </p:sp>
      <p:sp>
        <p:nvSpPr>
          <p:cNvPr id="6" name="Espace réservé du pied de page 5">
            <a:extLst>
              <a:ext uri="{FF2B5EF4-FFF2-40B4-BE49-F238E27FC236}">
                <a16:creationId xmlns:a16="http://schemas.microsoft.com/office/drawing/2014/main" id="{A1A4C047-C6CC-4F5D-9485-E11E0926E4A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B49004D-C888-47CF-92B6-60E508E08954}"/>
              </a:ext>
            </a:extLst>
          </p:cNvPr>
          <p:cNvSpPr>
            <a:spLocks noGrp="1"/>
          </p:cNvSpPr>
          <p:nvPr>
            <p:ph type="sldNum" sz="quarter" idx="12"/>
          </p:nvPr>
        </p:nvSpPr>
        <p:spPr/>
        <p:txBody>
          <a:bodyPr/>
          <a:lstStyle/>
          <a:p>
            <a:fld id="{BC0DF269-C081-4BFE-BB36-4C3AFDDC4A66}" type="slidenum">
              <a:rPr lang="fr-FR" smtClean="0"/>
              <a:t>‹N°›</a:t>
            </a:fld>
            <a:endParaRPr lang="fr-FR"/>
          </a:p>
        </p:txBody>
      </p:sp>
    </p:spTree>
    <p:extLst>
      <p:ext uri="{BB962C8B-B14F-4D97-AF65-F5344CB8AC3E}">
        <p14:creationId xmlns:p14="http://schemas.microsoft.com/office/powerpoint/2010/main" val="1564260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DE0652-ABCD-4CC3-9372-005BB12BC78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FE0EDB4-AB9A-4651-BD68-383D2E08B8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2ED3822B-FEB6-4C75-A11F-6093679AB6E4}"/>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0F00E2E-36A8-4F2E-BF82-F8CA2AF8FE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B98C2424-50D6-4D34-B4A3-98983F2786A7}"/>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0172215-75FA-45D0-9248-483CFE488496}"/>
              </a:ext>
            </a:extLst>
          </p:cNvPr>
          <p:cNvSpPr>
            <a:spLocks noGrp="1"/>
          </p:cNvSpPr>
          <p:nvPr>
            <p:ph type="dt" sz="half" idx="10"/>
          </p:nvPr>
        </p:nvSpPr>
        <p:spPr/>
        <p:txBody>
          <a:bodyPr/>
          <a:lstStyle/>
          <a:p>
            <a:fld id="{C589FB7B-9ADB-4BA2-8F6C-80A11C3EC92E}" type="datetime1">
              <a:rPr lang="fr-FR" smtClean="0"/>
              <a:t>05/02/2019</a:t>
            </a:fld>
            <a:endParaRPr lang="fr-FR"/>
          </a:p>
        </p:txBody>
      </p:sp>
      <p:sp>
        <p:nvSpPr>
          <p:cNvPr id="8" name="Espace réservé du pied de page 7">
            <a:extLst>
              <a:ext uri="{FF2B5EF4-FFF2-40B4-BE49-F238E27FC236}">
                <a16:creationId xmlns:a16="http://schemas.microsoft.com/office/drawing/2014/main" id="{45E9D9CB-BC48-4F56-B02D-5C0F3CE2495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923DAF6-C503-44B7-A941-5EA14B579171}"/>
              </a:ext>
            </a:extLst>
          </p:cNvPr>
          <p:cNvSpPr>
            <a:spLocks noGrp="1"/>
          </p:cNvSpPr>
          <p:nvPr>
            <p:ph type="sldNum" sz="quarter" idx="12"/>
          </p:nvPr>
        </p:nvSpPr>
        <p:spPr/>
        <p:txBody>
          <a:bodyPr/>
          <a:lstStyle/>
          <a:p>
            <a:fld id="{BC0DF269-C081-4BFE-BB36-4C3AFDDC4A66}" type="slidenum">
              <a:rPr lang="fr-FR" smtClean="0"/>
              <a:t>‹N°›</a:t>
            </a:fld>
            <a:endParaRPr lang="fr-FR"/>
          </a:p>
        </p:txBody>
      </p:sp>
    </p:spTree>
    <p:extLst>
      <p:ext uri="{BB962C8B-B14F-4D97-AF65-F5344CB8AC3E}">
        <p14:creationId xmlns:p14="http://schemas.microsoft.com/office/powerpoint/2010/main" val="939923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F3332F-7A76-4A9A-8F17-6D43014221B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526F131-8453-40C1-83D3-59AFC120EF31}"/>
              </a:ext>
            </a:extLst>
          </p:cNvPr>
          <p:cNvSpPr>
            <a:spLocks noGrp="1"/>
          </p:cNvSpPr>
          <p:nvPr>
            <p:ph type="dt" sz="half" idx="10"/>
          </p:nvPr>
        </p:nvSpPr>
        <p:spPr/>
        <p:txBody>
          <a:bodyPr/>
          <a:lstStyle/>
          <a:p>
            <a:fld id="{140C6834-A912-4608-8489-19021280383E}" type="datetime1">
              <a:rPr lang="fr-FR" smtClean="0"/>
              <a:t>05/02/2019</a:t>
            </a:fld>
            <a:endParaRPr lang="fr-FR"/>
          </a:p>
        </p:txBody>
      </p:sp>
      <p:sp>
        <p:nvSpPr>
          <p:cNvPr id="4" name="Espace réservé du pied de page 3">
            <a:extLst>
              <a:ext uri="{FF2B5EF4-FFF2-40B4-BE49-F238E27FC236}">
                <a16:creationId xmlns:a16="http://schemas.microsoft.com/office/drawing/2014/main" id="{895F9CB4-AFA9-41A5-AD8E-D56A245C5FD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0D3EDA2-4643-495D-B2F4-0B79022CA30A}"/>
              </a:ext>
            </a:extLst>
          </p:cNvPr>
          <p:cNvSpPr>
            <a:spLocks noGrp="1"/>
          </p:cNvSpPr>
          <p:nvPr>
            <p:ph type="sldNum" sz="quarter" idx="12"/>
          </p:nvPr>
        </p:nvSpPr>
        <p:spPr/>
        <p:txBody>
          <a:bodyPr/>
          <a:lstStyle/>
          <a:p>
            <a:fld id="{BC0DF269-C081-4BFE-BB36-4C3AFDDC4A66}" type="slidenum">
              <a:rPr lang="fr-FR" smtClean="0"/>
              <a:t>‹N°›</a:t>
            </a:fld>
            <a:endParaRPr lang="fr-FR"/>
          </a:p>
        </p:txBody>
      </p:sp>
    </p:spTree>
    <p:extLst>
      <p:ext uri="{BB962C8B-B14F-4D97-AF65-F5344CB8AC3E}">
        <p14:creationId xmlns:p14="http://schemas.microsoft.com/office/powerpoint/2010/main" val="1956645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959298B-B536-4B8F-8802-38E2EC570CB1}"/>
              </a:ext>
            </a:extLst>
          </p:cNvPr>
          <p:cNvSpPr>
            <a:spLocks noGrp="1"/>
          </p:cNvSpPr>
          <p:nvPr>
            <p:ph type="dt" sz="half" idx="10"/>
          </p:nvPr>
        </p:nvSpPr>
        <p:spPr/>
        <p:txBody>
          <a:bodyPr/>
          <a:lstStyle/>
          <a:p>
            <a:fld id="{8410D57E-D157-4149-8B07-350D350A1BCC}" type="datetime1">
              <a:rPr lang="fr-FR" smtClean="0"/>
              <a:t>05/02/2019</a:t>
            </a:fld>
            <a:endParaRPr lang="fr-FR"/>
          </a:p>
        </p:txBody>
      </p:sp>
      <p:sp>
        <p:nvSpPr>
          <p:cNvPr id="3" name="Espace réservé du pied de page 2">
            <a:extLst>
              <a:ext uri="{FF2B5EF4-FFF2-40B4-BE49-F238E27FC236}">
                <a16:creationId xmlns:a16="http://schemas.microsoft.com/office/drawing/2014/main" id="{475B56FC-A68E-4D73-BF20-B265F0D7AE0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8C99321-D26D-43D8-AE33-6F270FD6D697}"/>
              </a:ext>
            </a:extLst>
          </p:cNvPr>
          <p:cNvSpPr>
            <a:spLocks noGrp="1"/>
          </p:cNvSpPr>
          <p:nvPr>
            <p:ph type="sldNum" sz="quarter" idx="12"/>
          </p:nvPr>
        </p:nvSpPr>
        <p:spPr/>
        <p:txBody>
          <a:bodyPr/>
          <a:lstStyle/>
          <a:p>
            <a:fld id="{BC0DF269-C081-4BFE-BB36-4C3AFDDC4A66}" type="slidenum">
              <a:rPr lang="fr-FR" smtClean="0"/>
              <a:t>‹N°›</a:t>
            </a:fld>
            <a:endParaRPr lang="fr-FR"/>
          </a:p>
        </p:txBody>
      </p:sp>
    </p:spTree>
    <p:extLst>
      <p:ext uri="{BB962C8B-B14F-4D97-AF65-F5344CB8AC3E}">
        <p14:creationId xmlns:p14="http://schemas.microsoft.com/office/powerpoint/2010/main" val="2634547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557346-731A-499E-98C9-DAE23D3072D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060765A-EBC5-4977-B33B-BA979A4D1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FC7C280-42F0-4CD9-B27B-2E3BB45E9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26CA0369-9CBB-4A37-A033-251A25F3EE8A}"/>
              </a:ext>
            </a:extLst>
          </p:cNvPr>
          <p:cNvSpPr>
            <a:spLocks noGrp="1"/>
          </p:cNvSpPr>
          <p:nvPr>
            <p:ph type="dt" sz="half" idx="10"/>
          </p:nvPr>
        </p:nvSpPr>
        <p:spPr/>
        <p:txBody>
          <a:bodyPr/>
          <a:lstStyle/>
          <a:p>
            <a:fld id="{9D187297-9379-4331-93E9-DF45C7241CFC}" type="datetime1">
              <a:rPr lang="fr-FR" smtClean="0"/>
              <a:t>05/02/2019</a:t>
            </a:fld>
            <a:endParaRPr lang="fr-FR"/>
          </a:p>
        </p:txBody>
      </p:sp>
      <p:sp>
        <p:nvSpPr>
          <p:cNvPr id="6" name="Espace réservé du pied de page 5">
            <a:extLst>
              <a:ext uri="{FF2B5EF4-FFF2-40B4-BE49-F238E27FC236}">
                <a16:creationId xmlns:a16="http://schemas.microsoft.com/office/drawing/2014/main" id="{C00538B9-C804-440A-905C-993E5A9334C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524E14B-4D03-4D84-BA12-60DE79D8C5BF}"/>
              </a:ext>
            </a:extLst>
          </p:cNvPr>
          <p:cNvSpPr>
            <a:spLocks noGrp="1"/>
          </p:cNvSpPr>
          <p:nvPr>
            <p:ph type="sldNum" sz="quarter" idx="12"/>
          </p:nvPr>
        </p:nvSpPr>
        <p:spPr/>
        <p:txBody>
          <a:bodyPr/>
          <a:lstStyle/>
          <a:p>
            <a:fld id="{BC0DF269-C081-4BFE-BB36-4C3AFDDC4A66}" type="slidenum">
              <a:rPr lang="fr-FR" smtClean="0"/>
              <a:t>‹N°›</a:t>
            </a:fld>
            <a:endParaRPr lang="fr-FR"/>
          </a:p>
        </p:txBody>
      </p:sp>
    </p:spTree>
    <p:extLst>
      <p:ext uri="{BB962C8B-B14F-4D97-AF65-F5344CB8AC3E}">
        <p14:creationId xmlns:p14="http://schemas.microsoft.com/office/powerpoint/2010/main" val="3078944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CF690F-74E4-4889-BF71-5BBD22F917C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82FAC22-85F8-4708-86E2-58F9C74AB6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6167F37-C876-4D61-AECA-D2ACE8636D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6C8F2B2B-79A8-443B-81B6-C590AE2DBE39}"/>
              </a:ext>
            </a:extLst>
          </p:cNvPr>
          <p:cNvSpPr>
            <a:spLocks noGrp="1"/>
          </p:cNvSpPr>
          <p:nvPr>
            <p:ph type="dt" sz="half" idx="10"/>
          </p:nvPr>
        </p:nvSpPr>
        <p:spPr/>
        <p:txBody>
          <a:bodyPr/>
          <a:lstStyle/>
          <a:p>
            <a:fld id="{73168C31-1E1C-47D8-A455-2DC9F7BD616A}" type="datetime1">
              <a:rPr lang="fr-FR" smtClean="0"/>
              <a:t>05/02/2019</a:t>
            </a:fld>
            <a:endParaRPr lang="fr-FR"/>
          </a:p>
        </p:txBody>
      </p:sp>
      <p:sp>
        <p:nvSpPr>
          <p:cNvPr id="6" name="Espace réservé du pied de page 5">
            <a:extLst>
              <a:ext uri="{FF2B5EF4-FFF2-40B4-BE49-F238E27FC236}">
                <a16:creationId xmlns:a16="http://schemas.microsoft.com/office/drawing/2014/main" id="{016F245A-070C-49D6-9DFA-91D09524F3F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4225F42-B005-4B2A-A38D-823E45F4BA1B}"/>
              </a:ext>
            </a:extLst>
          </p:cNvPr>
          <p:cNvSpPr>
            <a:spLocks noGrp="1"/>
          </p:cNvSpPr>
          <p:nvPr>
            <p:ph type="sldNum" sz="quarter" idx="12"/>
          </p:nvPr>
        </p:nvSpPr>
        <p:spPr/>
        <p:txBody>
          <a:bodyPr/>
          <a:lstStyle/>
          <a:p>
            <a:fld id="{BC0DF269-C081-4BFE-BB36-4C3AFDDC4A66}" type="slidenum">
              <a:rPr lang="fr-FR" smtClean="0"/>
              <a:t>‹N°›</a:t>
            </a:fld>
            <a:endParaRPr lang="fr-FR"/>
          </a:p>
        </p:txBody>
      </p:sp>
    </p:spTree>
    <p:extLst>
      <p:ext uri="{BB962C8B-B14F-4D97-AF65-F5344CB8AC3E}">
        <p14:creationId xmlns:p14="http://schemas.microsoft.com/office/powerpoint/2010/main" val="2801100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E7FBE28-21A9-4AF0-9AAF-DEAB0C248C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881DDCB-2749-426E-8669-1263F729C1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86BE433-5364-4C75-B0C2-1D800D23E0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E8CC9E-5ADA-4E14-A4F5-1EFA2D9EA12A}" type="datetime1">
              <a:rPr lang="fr-FR" smtClean="0"/>
              <a:t>05/02/2019</a:t>
            </a:fld>
            <a:endParaRPr lang="fr-FR"/>
          </a:p>
        </p:txBody>
      </p:sp>
      <p:sp>
        <p:nvSpPr>
          <p:cNvPr id="5" name="Espace réservé du pied de page 4">
            <a:extLst>
              <a:ext uri="{FF2B5EF4-FFF2-40B4-BE49-F238E27FC236}">
                <a16:creationId xmlns:a16="http://schemas.microsoft.com/office/drawing/2014/main" id="{6A598A4C-2DE2-4D78-A580-51615BD7D4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A370CC2-EBF7-45D2-A3D9-DA5F411219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0DF269-C081-4BFE-BB36-4C3AFDDC4A66}" type="slidenum">
              <a:rPr lang="fr-FR" smtClean="0"/>
              <a:t>‹N°›</a:t>
            </a:fld>
            <a:endParaRPr lang="fr-FR"/>
          </a:p>
        </p:txBody>
      </p:sp>
    </p:spTree>
    <p:extLst>
      <p:ext uri="{BB962C8B-B14F-4D97-AF65-F5344CB8AC3E}">
        <p14:creationId xmlns:p14="http://schemas.microsoft.com/office/powerpoint/2010/main" val="262257490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tm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tmp"/><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49F445C-B510-4F66-99FB-C700E6E1FD2F}"/>
              </a:ext>
            </a:extLst>
          </p:cNvPr>
          <p:cNvSpPr txBox="1"/>
          <p:nvPr/>
        </p:nvSpPr>
        <p:spPr>
          <a:xfrm>
            <a:off x="1627517" y="2644170"/>
            <a:ext cx="8936966" cy="1754326"/>
          </a:xfrm>
          <a:prstGeom prst="rect">
            <a:avLst/>
          </a:prstGeom>
          <a:solidFill>
            <a:schemeClr val="bg1">
              <a:lumMod val="75000"/>
            </a:schemeClr>
          </a:solidFill>
        </p:spPr>
        <p:txBody>
          <a:bodyPr wrap="square" rtlCol="0">
            <a:spAutoFit/>
          </a:bodyPr>
          <a:lstStyle/>
          <a:p>
            <a:pPr algn="ctr"/>
            <a:r>
              <a:rPr lang="fr-FR" sz="3600" b="1" cap="small" dirty="0"/>
              <a:t>L’Homme nouveau dans le Troisième Reich </a:t>
            </a:r>
          </a:p>
          <a:p>
            <a:pPr algn="ctr"/>
            <a:r>
              <a:rPr lang="fr-FR" sz="3600" b="1" cap="small" dirty="0"/>
              <a:t>Intervention sur les thèmes « seul avec tous » et « corps naturel, corps artificiel »</a:t>
            </a:r>
          </a:p>
        </p:txBody>
      </p:sp>
    </p:spTree>
    <p:extLst>
      <p:ext uri="{BB962C8B-B14F-4D97-AF65-F5344CB8AC3E}">
        <p14:creationId xmlns:p14="http://schemas.microsoft.com/office/powerpoint/2010/main" val="1880727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391684E-5272-4FB6-A67A-D02B967E215E}"/>
              </a:ext>
            </a:extLst>
          </p:cNvPr>
          <p:cNvPicPr>
            <a:picLocks noChangeAspect="1"/>
          </p:cNvPicPr>
          <p:nvPr/>
        </p:nvPicPr>
        <p:blipFill>
          <a:blip r:embed="rId2"/>
          <a:stretch>
            <a:fillRect/>
          </a:stretch>
        </p:blipFill>
        <p:spPr>
          <a:xfrm>
            <a:off x="512440" y="503697"/>
            <a:ext cx="3685918" cy="5836037"/>
          </a:xfrm>
          <a:prstGeom prst="rect">
            <a:avLst/>
          </a:prstGeom>
        </p:spPr>
      </p:pic>
      <p:sp>
        <p:nvSpPr>
          <p:cNvPr id="3" name="Rectangle 2">
            <a:extLst>
              <a:ext uri="{FF2B5EF4-FFF2-40B4-BE49-F238E27FC236}">
                <a16:creationId xmlns:a16="http://schemas.microsoft.com/office/drawing/2014/main" id="{5E5A9B9B-41AC-47C6-8BA6-DBCC5675D1FE}"/>
              </a:ext>
            </a:extLst>
          </p:cNvPr>
          <p:cNvSpPr/>
          <p:nvPr/>
        </p:nvSpPr>
        <p:spPr>
          <a:xfrm>
            <a:off x="732621" y="6339734"/>
            <a:ext cx="3245556" cy="461665"/>
          </a:xfrm>
          <a:prstGeom prst="rect">
            <a:avLst/>
          </a:prstGeom>
          <a:solidFill>
            <a:schemeClr val="bg1">
              <a:lumMod val="85000"/>
            </a:schemeClr>
          </a:solidFill>
          <a:ln>
            <a:solidFill>
              <a:schemeClr val="tx1"/>
            </a:solidFill>
          </a:ln>
        </p:spPr>
        <p:txBody>
          <a:bodyPr wrap="square">
            <a:spAutoFit/>
          </a:bodyPr>
          <a:lstStyle/>
          <a:p>
            <a:r>
              <a:rPr lang="de-DE" sz="1200" b="1" dirty="0" err="1"/>
              <a:t>Les</a:t>
            </a:r>
            <a:r>
              <a:rPr lang="de-DE" sz="1200" b="1" dirty="0"/>
              <a:t> </a:t>
            </a:r>
            <a:r>
              <a:rPr lang="de-DE" sz="1200" b="1" dirty="0" err="1"/>
              <a:t>gymnastes</a:t>
            </a:r>
            <a:r>
              <a:rPr lang="de-DE" sz="1200" b="1" dirty="0"/>
              <a:t>, Gerhard Keil, 1939. 125,5cm x 115,5cm. Gemäldegalerie Neue Meister, </a:t>
            </a:r>
            <a:r>
              <a:rPr lang="de-DE" sz="1200" b="1" dirty="0" err="1"/>
              <a:t>Dresde</a:t>
            </a:r>
            <a:r>
              <a:rPr lang="de-DE" sz="1200" b="1" dirty="0"/>
              <a:t>.</a:t>
            </a:r>
            <a:endParaRPr lang="fr-FR" sz="1200" b="1" dirty="0"/>
          </a:p>
        </p:txBody>
      </p:sp>
      <p:pic>
        <p:nvPicPr>
          <p:cNvPr id="4" name="Image 3">
            <a:extLst>
              <a:ext uri="{FF2B5EF4-FFF2-40B4-BE49-F238E27FC236}">
                <a16:creationId xmlns:a16="http://schemas.microsoft.com/office/drawing/2014/main" id="{8F4703F6-A8B8-4BB3-A673-78D36A101C0A}"/>
              </a:ext>
            </a:extLst>
          </p:cNvPr>
          <p:cNvPicPr>
            <a:picLocks noChangeAspect="1"/>
          </p:cNvPicPr>
          <p:nvPr/>
        </p:nvPicPr>
        <p:blipFill>
          <a:blip r:embed="rId3"/>
          <a:stretch>
            <a:fillRect/>
          </a:stretch>
        </p:blipFill>
        <p:spPr>
          <a:xfrm>
            <a:off x="6119333" y="687368"/>
            <a:ext cx="4658157" cy="6034129"/>
          </a:xfrm>
          <a:prstGeom prst="rect">
            <a:avLst/>
          </a:prstGeom>
        </p:spPr>
      </p:pic>
      <p:sp>
        <p:nvSpPr>
          <p:cNvPr id="6" name="Rectangle 5">
            <a:extLst>
              <a:ext uri="{FF2B5EF4-FFF2-40B4-BE49-F238E27FC236}">
                <a16:creationId xmlns:a16="http://schemas.microsoft.com/office/drawing/2014/main" id="{6DB4AFDA-79DD-4596-BA33-B87CEB5BFA45}"/>
              </a:ext>
            </a:extLst>
          </p:cNvPr>
          <p:cNvSpPr/>
          <p:nvPr/>
        </p:nvSpPr>
        <p:spPr>
          <a:xfrm>
            <a:off x="0" y="0"/>
            <a:ext cx="12192000" cy="687368"/>
          </a:xfrm>
          <a:prstGeom prst="rect">
            <a:avLst/>
          </a:prstGeom>
          <a:solidFill>
            <a:schemeClr val="bg1">
              <a:lumMod val="75000"/>
            </a:schemeClr>
          </a:solidFill>
        </p:spPr>
        <p:txBody>
          <a:bodyPr wrap="square">
            <a:spAutoFit/>
          </a:bodyPr>
          <a:lstStyle/>
          <a:p>
            <a:pPr>
              <a:spcAft>
                <a:spcPts val="800"/>
              </a:spcAft>
            </a:pPr>
            <a:r>
              <a:rPr lang="fr-FR" sz="1600" b="1" u="sng" cap="all" dirty="0">
                <a:latin typeface="Calibri" panose="020F0502020204030204" pitchFamily="34" charset="0"/>
                <a:ea typeface="Calibri" panose="020F0502020204030204" pitchFamily="34" charset="0"/>
                <a:cs typeface="Times New Roman" panose="02020603050405020304" pitchFamily="18" charset="0"/>
              </a:rPr>
              <a:t>II) Les traits, les caractéristiques de l’Homme nouveau </a:t>
            </a:r>
            <a:r>
              <a:rPr lang="fr-FR" sz="16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spcAft>
                <a:spcPts val="800"/>
              </a:spcAft>
              <a:buFont typeface="Wingdings" panose="05000000000000000000" pitchFamily="2" charset="2"/>
              <a:buChar char="q"/>
            </a:pPr>
            <a:r>
              <a:rPr lang="fr-FR" sz="1600" u="sng" cap="small" dirty="0">
                <a:latin typeface="Calibri" panose="020F0502020204030204" pitchFamily="34" charset="0"/>
                <a:ea typeface="Calibri" panose="020F0502020204030204" pitchFamily="34" charset="0"/>
                <a:cs typeface="Times New Roman" panose="02020603050405020304" pitchFamily="18" charset="0"/>
              </a:rPr>
              <a:t>Les qualités physiques</a:t>
            </a:r>
            <a:r>
              <a:rPr lang="fr-FR" sz="1600" dirty="0">
                <a:latin typeface="Calibri" panose="020F0502020204030204" pitchFamily="34" charset="0"/>
                <a:ea typeface="Calibri" panose="020F0502020204030204" pitchFamily="34" charset="0"/>
                <a:cs typeface="Times New Roman" panose="02020603050405020304" pitchFamily="18" charset="0"/>
              </a:rPr>
              <a:t> :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721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FC95CD8-660C-46D6-BA9B-55A6E0C31E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4397" y="717158"/>
            <a:ext cx="3882125" cy="5993457"/>
          </a:xfrm>
          <a:prstGeom prst="rect">
            <a:avLst/>
          </a:prstGeom>
        </p:spPr>
      </p:pic>
      <p:pic>
        <p:nvPicPr>
          <p:cNvPr id="2" name="Image 1"/>
          <p:cNvPicPr>
            <a:picLocks noChangeAspect="1"/>
          </p:cNvPicPr>
          <p:nvPr/>
        </p:nvPicPr>
        <p:blipFill>
          <a:blip r:embed="rId3"/>
          <a:stretch>
            <a:fillRect/>
          </a:stretch>
        </p:blipFill>
        <p:spPr>
          <a:xfrm>
            <a:off x="1748213" y="1036336"/>
            <a:ext cx="3132045" cy="4568660"/>
          </a:xfrm>
          <a:prstGeom prst="rect">
            <a:avLst/>
          </a:prstGeom>
        </p:spPr>
      </p:pic>
      <p:sp>
        <p:nvSpPr>
          <p:cNvPr id="4" name="Rectangle 3"/>
          <p:cNvSpPr/>
          <p:nvPr/>
        </p:nvSpPr>
        <p:spPr>
          <a:xfrm>
            <a:off x="1985405" y="5700816"/>
            <a:ext cx="2657660" cy="830997"/>
          </a:xfrm>
          <a:prstGeom prst="rect">
            <a:avLst/>
          </a:prstGeom>
        </p:spPr>
        <p:txBody>
          <a:bodyPr wrap="square">
            <a:spAutoFit/>
          </a:bodyPr>
          <a:lstStyle/>
          <a:p>
            <a:pPr algn="ctr"/>
            <a:r>
              <a:rPr lang="fr-FR" sz="1400" b="1" dirty="0"/>
              <a:t>Affiche</a:t>
            </a:r>
            <a:r>
              <a:rPr lang="fr-FR" sz="1600" b="1" dirty="0"/>
              <a:t> pour le BDM, la ligue des jeunes filles allemandes, par Ludwig </a:t>
            </a:r>
            <a:r>
              <a:rPr lang="fr-FR" sz="1600" b="1" dirty="0" err="1"/>
              <a:t>Hohlwein</a:t>
            </a:r>
            <a:endParaRPr lang="fr-FR" sz="1600" b="1" dirty="0"/>
          </a:p>
        </p:txBody>
      </p:sp>
      <p:sp>
        <p:nvSpPr>
          <p:cNvPr id="5" name="Rectangle 4">
            <a:extLst>
              <a:ext uri="{FF2B5EF4-FFF2-40B4-BE49-F238E27FC236}">
                <a16:creationId xmlns:a16="http://schemas.microsoft.com/office/drawing/2014/main" id="{EE184150-80BB-4956-A9ED-0BEE08216F75}"/>
              </a:ext>
            </a:extLst>
          </p:cNvPr>
          <p:cNvSpPr/>
          <p:nvPr/>
        </p:nvSpPr>
        <p:spPr>
          <a:xfrm>
            <a:off x="0" y="0"/>
            <a:ext cx="12192000" cy="687368"/>
          </a:xfrm>
          <a:prstGeom prst="rect">
            <a:avLst/>
          </a:prstGeom>
          <a:solidFill>
            <a:schemeClr val="bg1">
              <a:lumMod val="75000"/>
            </a:schemeClr>
          </a:solidFill>
        </p:spPr>
        <p:txBody>
          <a:bodyPr wrap="square">
            <a:spAutoFit/>
          </a:bodyPr>
          <a:lstStyle/>
          <a:p>
            <a:pPr>
              <a:spcAft>
                <a:spcPts val="800"/>
              </a:spcAft>
            </a:pPr>
            <a:r>
              <a:rPr lang="fr-FR" sz="1600" b="1" u="sng" cap="all" dirty="0">
                <a:latin typeface="Calibri" panose="020F0502020204030204" pitchFamily="34" charset="0"/>
                <a:ea typeface="Calibri" panose="020F0502020204030204" pitchFamily="34" charset="0"/>
                <a:cs typeface="Times New Roman" panose="02020603050405020304" pitchFamily="18" charset="0"/>
              </a:rPr>
              <a:t>II) Les traits, les caractéristiques de l’Homme nouveau </a:t>
            </a:r>
            <a:r>
              <a:rPr lang="fr-FR" sz="16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spcAft>
                <a:spcPts val="800"/>
              </a:spcAft>
              <a:buFont typeface="Wingdings" panose="05000000000000000000" pitchFamily="2" charset="2"/>
              <a:buChar char="q"/>
            </a:pPr>
            <a:r>
              <a:rPr lang="fr-FR" sz="1600" u="sng" cap="small" dirty="0">
                <a:latin typeface="Calibri" panose="020F0502020204030204" pitchFamily="34" charset="0"/>
                <a:ea typeface="Calibri" panose="020F0502020204030204" pitchFamily="34" charset="0"/>
                <a:cs typeface="Times New Roman" panose="02020603050405020304" pitchFamily="18" charset="0"/>
              </a:rPr>
              <a:t>Les qualités physiques</a:t>
            </a:r>
            <a:r>
              <a:rPr lang="fr-FR" sz="1600" dirty="0">
                <a:latin typeface="Calibri" panose="020F0502020204030204" pitchFamily="34" charset="0"/>
                <a:ea typeface="Calibri" panose="020F0502020204030204" pitchFamily="34" charset="0"/>
                <a:cs typeface="Times New Roman" panose="02020603050405020304" pitchFamily="18" charset="0"/>
              </a:rPr>
              <a:t> :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3952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75C7E52-A577-4CEF-98FA-84FB0F34B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1071" y="687368"/>
            <a:ext cx="4309775" cy="6170632"/>
          </a:xfrm>
          <a:prstGeom prst="rect">
            <a:avLst/>
          </a:prstGeom>
        </p:spPr>
      </p:pic>
      <p:sp>
        <p:nvSpPr>
          <p:cNvPr id="4" name="Rectangle 3">
            <a:extLst>
              <a:ext uri="{FF2B5EF4-FFF2-40B4-BE49-F238E27FC236}">
                <a16:creationId xmlns:a16="http://schemas.microsoft.com/office/drawing/2014/main" id="{A8793CCF-4D19-41F5-A77D-1A6563EE79B9}"/>
              </a:ext>
            </a:extLst>
          </p:cNvPr>
          <p:cNvSpPr/>
          <p:nvPr/>
        </p:nvSpPr>
        <p:spPr>
          <a:xfrm>
            <a:off x="0" y="0"/>
            <a:ext cx="12192000" cy="687368"/>
          </a:xfrm>
          <a:prstGeom prst="rect">
            <a:avLst/>
          </a:prstGeom>
          <a:solidFill>
            <a:schemeClr val="bg1">
              <a:lumMod val="75000"/>
            </a:schemeClr>
          </a:solidFill>
        </p:spPr>
        <p:txBody>
          <a:bodyPr wrap="square">
            <a:spAutoFit/>
          </a:bodyPr>
          <a:lstStyle/>
          <a:p>
            <a:pPr>
              <a:spcAft>
                <a:spcPts val="800"/>
              </a:spcAft>
            </a:pPr>
            <a:r>
              <a:rPr lang="fr-FR" sz="1600" b="1" u="sng" cap="all" dirty="0">
                <a:latin typeface="Calibri" panose="020F0502020204030204" pitchFamily="34" charset="0"/>
                <a:ea typeface="Calibri" panose="020F0502020204030204" pitchFamily="34" charset="0"/>
                <a:cs typeface="Times New Roman" panose="02020603050405020304" pitchFamily="18" charset="0"/>
              </a:rPr>
              <a:t>II) Les traits, les caractéristiques de l’Homme nouveau </a:t>
            </a:r>
            <a:r>
              <a:rPr lang="fr-FR" sz="16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spcAft>
                <a:spcPts val="800"/>
              </a:spcAft>
              <a:buFont typeface="Wingdings" panose="05000000000000000000" pitchFamily="2" charset="2"/>
              <a:buChar char="q"/>
            </a:pPr>
            <a:r>
              <a:rPr lang="fr-FR" sz="1600" u="sng" cap="small" dirty="0">
                <a:latin typeface="Calibri" panose="020F0502020204030204" pitchFamily="34" charset="0"/>
                <a:ea typeface="Calibri" panose="020F0502020204030204" pitchFamily="34" charset="0"/>
                <a:cs typeface="Times New Roman" panose="02020603050405020304" pitchFamily="18" charset="0"/>
              </a:rPr>
              <a:t>Les qualités physiques</a:t>
            </a:r>
            <a:r>
              <a:rPr lang="fr-FR" sz="1600" dirty="0">
                <a:latin typeface="Calibri" panose="020F0502020204030204" pitchFamily="34" charset="0"/>
                <a:ea typeface="Calibri" panose="020F0502020204030204" pitchFamily="34" charset="0"/>
                <a:cs typeface="Times New Roman" panose="02020603050405020304" pitchFamily="18" charset="0"/>
              </a:rPr>
              <a:t> :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8304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a:hlinkClick r:id="" action="ppaction://media"/>
            <a:extLst>
              <a:ext uri="{FF2B5EF4-FFF2-40B4-BE49-F238E27FC236}">
                <a16:creationId xmlns:a16="http://schemas.microsoft.com/office/drawing/2014/main" id="{ED85C185-13B9-47D9-9995-EE3DE4834678}"/>
              </a:ext>
            </a:extLst>
          </p:cNvPr>
          <p:cNvPicPr>
            <a:picLocks noChangeAspect="1"/>
          </p:cNvPicPr>
          <p:nvPr>
            <a:videoFile r:link="rId1"/>
            <p:extLst>
              <p:ext uri="{DAA4B4D4-6D71-4841-9C94-3DE7FCFB9230}">
                <p14:media xmlns:p14="http://schemas.microsoft.com/office/powerpoint/2010/main" r:embed="rId2">
                  <p14:trim st="64753" end="142448.3333"/>
                </p14:media>
              </p:ext>
            </p:extLst>
          </p:nvPr>
        </p:nvPicPr>
        <p:blipFill>
          <a:blip r:embed="rId4"/>
          <a:stretch>
            <a:fillRect/>
          </a:stretch>
        </p:blipFill>
        <p:spPr>
          <a:xfrm>
            <a:off x="1785668" y="249506"/>
            <a:ext cx="8203721" cy="6152792"/>
          </a:xfrm>
          <a:prstGeom prst="rect">
            <a:avLst/>
          </a:prstGeom>
        </p:spPr>
      </p:pic>
    </p:spTree>
    <p:extLst>
      <p:ext uri="{BB962C8B-B14F-4D97-AF65-F5344CB8AC3E}">
        <p14:creationId xmlns:p14="http://schemas.microsoft.com/office/powerpoint/2010/main" val="309882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a:hlinkClick r:id="" action="ppaction://media"/>
            <a:extLst>
              <a:ext uri="{FF2B5EF4-FFF2-40B4-BE49-F238E27FC236}">
                <a16:creationId xmlns:a16="http://schemas.microsoft.com/office/drawing/2014/main" id="{ED85C185-13B9-47D9-9995-EE3DE4834678}"/>
              </a:ext>
            </a:extLst>
          </p:cNvPr>
          <p:cNvPicPr>
            <a:picLocks noChangeAspect="1"/>
          </p:cNvPicPr>
          <p:nvPr>
            <a:videoFile r:link="rId1"/>
            <p:extLst>
              <p:ext uri="{DAA4B4D4-6D71-4841-9C94-3DE7FCFB9230}">
                <p14:media xmlns:p14="http://schemas.microsoft.com/office/powerpoint/2010/main" r:embed="rId2">
                  <p14:trim st="137160" end="27046.3333"/>
                </p14:media>
              </p:ext>
            </p:extLst>
          </p:nvPr>
        </p:nvPicPr>
        <p:blipFill>
          <a:blip r:embed="rId4"/>
          <a:stretch>
            <a:fillRect/>
          </a:stretch>
        </p:blipFill>
        <p:spPr>
          <a:xfrm>
            <a:off x="1785668" y="249506"/>
            <a:ext cx="8203721" cy="6152792"/>
          </a:xfrm>
          <a:prstGeom prst="rect">
            <a:avLst/>
          </a:prstGeom>
        </p:spPr>
      </p:pic>
    </p:spTree>
    <p:extLst>
      <p:ext uri="{BB962C8B-B14F-4D97-AF65-F5344CB8AC3E}">
        <p14:creationId xmlns:p14="http://schemas.microsoft.com/office/powerpoint/2010/main" val="418451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A13E34-AA46-48E9-9549-7BB6AFCCDFEF}"/>
              </a:ext>
            </a:extLst>
          </p:cNvPr>
          <p:cNvSpPr/>
          <p:nvPr/>
        </p:nvSpPr>
        <p:spPr>
          <a:xfrm>
            <a:off x="0" y="0"/>
            <a:ext cx="12192000" cy="687368"/>
          </a:xfrm>
          <a:prstGeom prst="rect">
            <a:avLst/>
          </a:prstGeom>
          <a:solidFill>
            <a:schemeClr val="bg1">
              <a:lumMod val="75000"/>
            </a:schemeClr>
          </a:solidFill>
        </p:spPr>
        <p:txBody>
          <a:bodyPr wrap="square">
            <a:spAutoFit/>
          </a:bodyPr>
          <a:lstStyle/>
          <a:p>
            <a:pPr>
              <a:spcAft>
                <a:spcPts val="800"/>
              </a:spcAft>
            </a:pPr>
            <a:r>
              <a:rPr lang="fr-FR" sz="1600" b="1" u="sng" cap="all" dirty="0">
                <a:latin typeface="Calibri" panose="020F0502020204030204" pitchFamily="34" charset="0"/>
                <a:ea typeface="Calibri" panose="020F0502020204030204" pitchFamily="34" charset="0"/>
                <a:cs typeface="Times New Roman" panose="02020603050405020304" pitchFamily="18" charset="0"/>
              </a:rPr>
              <a:t>III) Les instruments de la construction de l’Homme nouveau nazi</a:t>
            </a:r>
            <a:r>
              <a:rPr lang="fr-FR" sz="1600" dirty="0">
                <a:latin typeface="Calibri" panose="020F0502020204030204" pitchFamily="34" charset="0"/>
                <a:ea typeface="Calibri" panose="020F0502020204030204" pitchFamily="34" charset="0"/>
                <a:cs typeface="Times New Roman" panose="02020603050405020304" pitchFamily="18" charset="0"/>
              </a:rPr>
              <a:t> : </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Wingdings" panose="05000000000000000000" pitchFamily="2" charset="2"/>
              <a:buChar char="q"/>
            </a:pPr>
            <a:r>
              <a:rPr lang="fr-FR" sz="1600" u="sng" cap="small" dirty="0">
                <a:latin typeface="Calibri" panose="020F0502020204030204" pitchFamily="34" charset="0"/>
                <a:ea typeface="Calibri" panose="020F0502020204030204" pitchFamily="34" charset="0"/>
                <a:cs typeface="Times New Roman" panose="02020603050405020304" pitchFamily="18" charset="0"/>
              </a:rPr>
              <a:t>L’éducation</a:t>
            </a:r>
            <a:r>
              <a:rPr lang="fr-FR" sz="16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3" name="Rectangle 2">
            <a:extLst>
              <a:ext uri="{FF2B5EF4-FFF2-40B4-BE49-F238E27FC236}">
                <a16:creationId xmlns:a16="http://schemas.microsoft.com/office/drawing/2014/main" id="{E591B9E0-DDB1-4DEE-8893-528F25F789A6}"/>
              </a:ext>
            </a:extLst>
          </p:cNvPr>
          <p:cNvSpPr/>
          <p:nvPr/>
        </p:nvSpPr>
        <p:spPr>
          <a:xfrm>
            <a:off x="3802149" y="1859339"/>
            <a:ext cx="4339088" cy="3139321"/>
          </a:xfrm>
          <a:prstGeom prst="rect">
            <a:avLst/>
          </a:prstGeom>
          <a:solidFill>
            <a:schemeClr val="bg1">
              <a:lumMod val="85000"/>
            </a:schemeClr>
          </a:solidFill>
          <a:ln w="38100">
            <a:solidFill>
              <a:schemeClr val="tx1"/>
            </a:solidFill>
          </a:ln>
        </p:spPr>
        <p:txBody>
          <a:bodyPr wrap="square">
            <a:spAutoFit/>
          </a:bodyPr>
          <a:lstStyle/>
          <a:p>
            <a:pPr algn="ctr"/>
            <a:r>
              <a:rPr lang="fr-FR" dirty="0">
                <a:latin typeface="Calibri" panose="020F0502020204030204" pitchFamily="34" charset="0"/>
                <a:ea typeface="Calibri" panose="020F0502020204030204" pitchFamily="34" charset="0"/>
                <a:cs typeface="Times New Roman" panose="02020603050405020304" pitchFamily="18" charset="0"/>
              </a:rPr>
              <a:t>« </a:t>
            </a:r>
            <a:r>
              <a:rPr lang="fr-FR" i="1" dirty="0">
                <a:latin typeface="Calibri" panose="020F0502020204030204" pitchFamily="34" charset="0"/>
                <a:ea typeface="Calibri" panose="020F0502020204030204" pitchFamily="34" charset="0"/>
                <a:cs typeface="Times New Roman" panose="02020603050405020304" pitchFamily="18" charset="0"/>
              </a:rPr>
              <a:t>Nous avons entrepris d’éduquer ce peuple de façon nouvelle, de lui donner une éducation qui débute avec la jeunesse pour ne jamais finir. Dans l’avenir, le jeune homme passera d’une école à l’autre. Cela commencera avec l’enfant pour finir avec le vieux combattant du mouvement. Personne ne doit pouvoir dire qu’il y aura un temps où il sera laissé à lui-même »</a:t>
            </a:r>
          </a:p>
          <a:p>
            <a:endParaRPr lang="fr-FR" i="1" dirty="0">
              <a:latin typeface="Calibri" panose="020F0502020204030204" pitchFamily="34" charset="0"/>
              <a:cs typeface="Times New Roman" panose="02020603050405020304" pitchFamily="18" charset="0"/>
            </a:endParaRPr>
          </a:p>
          <a:p>
            <a:pPr algn="ctr"/>
            <a:r>
              <a:rPr lang="fr-FR" b="1" dirty="0">
                <a:latin typeface="Calibri" panose="020F0502020204030204" pitchFamily="34" charset="0"/>
                <a:cs typeface="Times New Roman" panose="02020603050405020304" pitchFamily="18" charset="0"/>
              </a:rPr>
              <a:t>HITLER</a:t>
            </a:r>
            <a:endParaRPr lang="fr-FR" b="1" dirty="0"/>
          </a:p>
        </p:txBody>
      </p:sp>
      <p:pic>
        <p:nvPicPr>
          <p:cNvPr id="3074" name="Picture 2" descr="RÃ©sultat de recherche d'images pour &quot;affiche de propagande nazie pour les jeunesses hitlÃ©riennes&quot;">
            <a:extLst>
              <a:ext uri="{FF2B5EF4-FFF2-40B4-BE49-F238E27FC236}">
                <a16:creationId xmlns:a16="http://schemas.microsoft.com/office/drawing/2014/main" id="{1F073897-37D2-4012-9FD1-81C21649C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3631" y="895889"/>
            <a:ext cx="3648075" cy="5238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Ã©sultat de recherche d'images pour &quot;affiche de propagande nazie pour les jeunesses hitlÃ©riennes&quot;">
            <a:extLst>
              <a:ext uri="{FF2B5EF4-FFF2-40B4-BE49-F238E27FC236}">
                <a16:creationId xmlns:a16="http://schemas.microsoft.com/office/drawing/2014/main" id="{7F3C904A-88A7-4C82-9DEC-A1CB3F4A9D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11" y="997781"/>
            <a:ext cx="3638608" cy="5136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504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B085282-428D-4C82-B4F7-896EEBD23D2D}"/>
              </a:ext>
            </a:extLst>
          </p:cNvPr>
          <p:cNvPicPr>
            <a:picLocks noChangeAspect="1"/>
          </p:cNvPicPr>
          <p:nvPr/>
        </p:nvPicPr>
        <p:blipFill>
          <a:blip r:embed="rId2"/>
          <a:stretch>
            <a:fillRect/>
          </a:stretch>
        </p:blipFill>
        <p:spPr>
          <a:xfrm>
            <a:off x="7698476" y="1873530"/>
            <a:ext cx="3271085" cy="4688555"/>
          </a:xfrm>
          <a:prstGeom prst="rect">
            <a:avLst/>
          </a:prstGeom>
        </p:spPr>
      </p:pic>
      <p:sp>
        <p:nvSpPr>
          <p:cNvPr id="3" name="Rectangle 2">
            <a:extLst>
              <a:ext uri="{FF2B5EF4-FFF2-40B4-BE49-F238E27FC236}">
                <a16:creationId xmlns:a16="http://schemas.microsoft.com/office/drawing/2014/main" id="{45268DFB-1A73-4E67-8D7E-C8226F36BE83}"/>
              </a:ext>
            </a:extLst>
          </p:cNvPr>
          <p:cNvSpPr/>
          <p:nvPr/>
        </p:nvSpPr>
        <p:spPr>
          <a:xfrm>
            <a:off x="0" y="0"/>
            <a:ext cx="12192000" cy="687368"/>
          </a:xfrm>
          <a:prstGeom prst="rect">
            <a:avLst/>
          </a:prstGeom>
          <a:solidFill>
            <a:schemeClr val="bg1">
              <a:lumMod val="75000"/>
            </a:schemeClr>
          </a:solidFill>
        </p:spPr>
        <p:txBody>
          <a:bodyPr wrap="square">
            <a:spAutoFit/>
          </a:bodyPr>
          <a:lstStyle/>
          <a:p>
            <a:pPr>
              <a:spcAft>
                <a:spcPts val="800"/>
              </a:spcAft>
            </a:pPr>
            <a:r>
              <a:rPr lang="fr-FR" sz="1600" b="1" u="sng" cap="all" dirty="0">
                <a:latin typeface="Calibri" panose="020F0502020204030204" pitchFamily="34" charset="0"/>
                <a:ea typeface="Calibri" panose="020F0502020204030204" pitchFamily="34" charset="0"/>
                <a:cs typeface="Times New Roman" panose="02020603050405020304" pitchFamily="18" charset="0"/>
              </a:rPr>
              <a:t>III) Les instruments de la construction de l’Homme nouveau nazi</a:t>
            </a:r>
            <a:r>
              <a:rPr lang="fr-FR" sz="1600" dirty="0">
                <a:latin typeface="Calibri" panose="020F0502020204030204" pitchFamily="34" charset="0"/>
                <a:ea typeface="Calibri" panose="020F0502020204030204" pitchFamily="34" charset="0"/>
                <a:cs typeface="Times New Roman" panose="02020603050405020304" pitchFamily="18" charset="0"/>
              </a:rPr>
              <a:t> : </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Wingdings" panose="05000000000000000000" pitchFamily="2" charset="2"/>
              <a:buChar char="q"/>
            </a:pPr>
            <a:r>
              <a:rPr lang="fr-FR" sz="1600" u="sng" cap="small" dirty="0">
                <a:latin typeface="Calibri" panose="020F0502020204030204" pitchFamily="34" charset="0"/>
                <a:ea typeface="Calibri" panose="020F0502020204030204" pitchFamily="34" charset="0"/>
                <a:cs typeface="Times New Roman" panose="02020603050405020304" pitchFamily="18" charset="0"/>
              </a:rPr>
              <a:t>L’éducation</a:t>
            </a:r>
            <a:r>
              <a:rPr lang="fr-FR" sz="16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4" name="Image 3">
            <a:extLst>
              <a:ext uri="{FF2B5EF4-FFF2-40B4-BE49-F238E27FC236}">
                <a16:creationId xmlns:a16="http://schemas.microsoft.com/office/drawing/2014/main" id="{797F10D6-54D1-4D37-97A5-B42C72A29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186" y="936765"/>
            <a:ext cx="4765610" cy="5571066"/>
          </a:xfrm>
          <a:prstGeom prst="rect">
            <a:avLst/>
          </a:prstGeom>
        </p:spPr>
      </p:pic>
      <p:pic>
        <p:nvPicPr>
          <p:cNvPr id="5" name="Image 4">
            <a:extLst>
              <a:ext uri="{FF2B5EF4-FFF2-40B4-BE49-F238E27FC236}">
                <a16:creationId xmlns:a16="http://schemas.microsoft.com/office/drawing/2014/main" id="{AE3085F5-C58B-4BBE-AABA-55F8BCAFA5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8186" y="176088"/>
            <a:ext cx="5291667" cy="1521354"/>
          </a:xfrm>
          <a:prstGeom prst="rect">
            <a:avLst/>
          </a:prstGeom>
        </p:spPr>
      </p:pic>
    </p:spTree>
    <p:extLst>
      <p:ext uri="{BB962C8B-B14F-4D97-AF65-F5344CB8AC3E}">
        <p14:creationId xmlns:p14="http://schemas.microsoft.com/office/powerpoint/2010/main" val="1555968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05A4F9-1318-44D3-AD93-E66EC35EDC5B}"/>
              </a:ext>
            </a:extLst>
          </p:cNvPr>
          <p:cNvSpPr/>
          <p:nvPr/>
        </p:nvSpPr>
        <p:spPr>
          <a:xfrm>
            <a:off x="0" y="0"/>
            <a:ext cx="12192000" cy="687368"/>
          </a:xfrm>
          <a:prstGeom prst="rect">
            <a:avLst/>
          </a:prstGeom>
          <a:solidFill>
            <a:schemeClr val="bg1">
              <a:lumMod val="75000"/>
            </a:schemeClr>
          </a:solidFill>
        </p:spPr>
        <p:txBody>
          <a:bodyPr wrap="square">
            <a:spAutoFit/>
          </a:bodyPr>
          <a:lstStyle/>
          <a:p>
            <a:pPr>
              <a:spcAft>
                <a:spcPts val="800"/>
              </a:spcAft>
            </a:pPr>
            <a:r>
              <a:rPr lang="fr-FR" sz="1600" b="1" u="sng" cap="all" dirty="0">
                <a:latin typeface="Calibri" panose="020F0502020204030204" pitchFamily="34" charset="0"/>
                <a:ea typeface="Calibri" panose="020F0502020204030204" pitchFamily="34" charset="0"/>
                <a:cs typeface="Times New Roman" panose="02020603050405020304" pitchFamily="18" charset="0"/>
              </a:rPr>
              <a:t>III) Les instruments de la construction de l’Homme nouveau nazi</a:t>
            </a:r>
            <a:r>
              <a:rPr lang="fr-FR" sz="1600" dirty="0">
                <a:latin typeface="Calibri" panose="020F0502020204030204" pitchFamily="34" charset="0"/>
                <a:ea typeface="Calibri" panose="020F0502020204030204" pitchFamily="34" charset="0"/>
                <a:cs typeface="Times New Roman" panose="02020603050405020304" pitchFamily="18" charset="0"/>
              </a:rPr>
              <a:t> : </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Wingdings" panose="05000000000000000000" pitchFamily="2" charset="2"/>
              <a:buChar char="q"/>
            </a:pPr>
            <a:r>
              <a:rPr lang="fr-FR" sz="1600" u="sng" cap="small" dirty="0">
                <a:latin typeface="Calibri" panose="020F0502020204030204" pitchFamily="34" charset="0"/>
                <a:ea typeface="Calibri" panose="020F0502020204030204" pitchFamily="34" charset="0"/>
                <a:cs typeface="Times New Roman" panose="02020603050405020304" pitchFamily="18" charset="0"/>
              </a:rPr>
              <a:t>L’image</a:t>
            </a:r>
            <a:r>
              <a:rPr lang="fr-FR" sz="1600" dirty="0">
                <a:latin typeface="Calibri" panose="020F0502020204030204" pitchFamily="34" charset="0"/>
                <a:ea typeface="Calibri" panose="020F0502020204030204" pitchFamily="34" charset="0"/>
                <a:cs typeface="Times New Roman" panose="02020603050405020304" pitchFamily="18" charset="0"/>
              </a:rPr>
              <a:t> : </a:t>
            </a:r>
            <a:r>
              <a:rPr lang="fr-FR" sz="1600" cap="small" dirty="0">
                <a:latin typeface="Calibri" panose="020F0502020204030204" pitchFamily="34" charset="0"/>
                <a:ea typeface="Calibri" panose="020F0502020204030204" pitchFamily="34" charset="0"/>
                <a:cs typeface="Times New Roman" panose="02020603050405020304" pitchFamily="18" charset="0"/>
              </a:rPr>
              <a:t>le cinéma</a:t>
            </a:r>
            <a:endParaRPr lang="fr-FR" sz="1200" cap="small"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2598E5C-247A-49A5-9EE8-DAD74E4D64C1}"/>
              </a:ext>
            </a:extLst>
          </p:cNvPr>
          <p:cNvSpPr/>
          <p:nvPr/>
        </p:nvSpPr>
        <p:spPr>
          <a:xfrm>
            <a:off x="3048000" y="2302625"/>
            <a:ext cx="6096000" cy="3354765"/>
          </a:xfrm>
          <a:prstGeom prst="rect">
            <a:avLst/>
          </a:prstGeom>
          <a:solidFill>
            <a:schemeClr val="bg1">
              <a:lumMod val="85000"/>
            </a:schemeClr>
          </a:solidFill>
          <a:ln w="28575">
            <a:solidFill>
              <a:schemeClr val="tx1"/>
            </a:solidFill>
          </a:ln>
        </p:spPr>
        <p:txBody>
          <a:bodyPr>
            <a:spAutoFit/>
          </a:bodyPr>
          <a:lstStyle/>
          <a:p>
            <a:pPr algn="ctr"/>
            <a:r>
              <a:rPr lang="fr-FR" sz="2400" dirty="0">
                <a:latin typeface="Calibri" panose="020F0502020204030204" pitchFamily="34" charset="0"/>
                <a:ea typeface="Calibri" panose="020F0502020204030204" pitchFamily="34" charset="0"/>
                <a:cs typeface="Times New Roman" panose="02020603050405020304" pitchFamily="18" charset="0"/>
              </a:rPr>
              <a:t>Pour Joseph GOEBBELS, ministre de la propagande du IIIème Reich : </a:t>
            </a:r>
          </a:p>
          <a:p>
            <a:pPr algn="ct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gn="ctr"/>
            <a:r>
              <a:rPr lang="fr-FR" sz="2400" dirty="0">
                <a:latin typeface="Calibri" panose="020F0502020204030204" pitchFamily="34" charset="0"/>
                <a:ea typeface="Calibri" panose="020F0502020204030204" pitchFamily="34" charset="0"/>
                <a:cs typeface="Times New Roman" panose="02020603050405020304" pitchFamily="18" charset="0"/>
              </a:rPr>
              <a:t>«</a:t>
            </a:r>
            <a:r>
              <a:rPr lang="fr-FR" sz="2800" b="1" i="1" dirty="0">
                <a:latin typeface="Calibri" panose="020F0502020204030204" pitchFamily="34" charset="0"/>
                <a:ea typeface="Calibri" panose="020F0502020204030204" pitchFamily="34" charset="0"/>
                <a:cs typeface="Times New Roman" panose="02020603050405020304" pitchFamily="18" charset="0"/>
              </a:rPr>
              <a:t>Toute propagande doit être populaire et placer son niveau spirituel dans la limite des facultés d’assimilation du plus borné parmi ceux auxquels elle doit s’adresser</a:t>
            </a:r>
            <a:r>
              <a:rPr lang="fr-FR" sz="2400" dirty="0">
                <a:latin typeface="Calibri" panose="020F0502020204030204" pitchFamily="34" charset="0"/>
                <a:ea typeface="Calibri" panose="020F0502020204030204" pitchFamily="34" charset="0"/>
                <a:cs typeface="Times New Roman" panose="02020603050405020304" pitchFamily="18" charset="0"/>
              </a:rPr>
              <a:t>. » </a:t>
            </a:r>
            <a:endParaRPr lang="fr-FR" sz="2400" dirty="0"/>
          </a:p>
        </p:txBody>
      </p:sp>
    </p:spTree>
    <p:extLst>
      <p:ext uri="{BB962C8B-B14F-4D97-AF65-F5344CB8AC3E}">
        <p14:creationId xmlns:p14="http://schemas.microsoft.com/office/powerpoint/2010/main" val="1589964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A13E34-AA46-48E9-9549-7BB6AFCCDFEF}"/>
              </a:ext>
            </a:extLst>
          </p:cNvPr>
          <p:cNvSpPr/>
          <p:nvPr/>
        </p:nvSpPr>
        <p:spPr>
          <a:xfrm>
            <a:off x="0" y="0"/>
            <a:ext cx="12192000" cy="687368"/>
          </a:xfrm>
          <a:prstGeom prst="rect">
            <a:avLst/>
          </a:prstGeom>
          <a:solidFill>
            <a:schemeClr val="bg1">
              <a:lumMod val="75000"/>
            </a:schemeClr>
          </a:solidFill>
        </p:spPr>
        <p:txBody>
          <a:bodyPr wrap="square">
            <a:spAutoFit/>
          </a:bodyPr>
          <a:lstStyle/>
          <a:p>
            <a:pPr>
              <a:spcAft>
                <a:spcPts val="800"/>
              </a:spcAft>
            </a:pPr>
            <a:r>
              <a:rPr lang="fr-FR" sz="1600" b="1" u="sng" cap="all" dirty="0">
                <a:latin typeface="Calibri" panose="020F0502020204030204" pitchFamily="34" charset="0"/>
                <a:ea typeface="Calibri" panose="020F0502020204030204" pitchFamily="34" charset="0"/>
                <a:cs typeface="Times New Roman" panose="02020603050405020304" pitchFamily="18" charset="0"/>
              </a:rPr>
              <a:t>III) Les instruments de la construction de l’Homme nouveau nazi</a:t>
            </a:r>
            <a:r>
              <a:rPr lang="fr-FR" sz="1600" dirty="0">
                <a:latin typeface="Calibri" panose="020F0502020204030204" pitchFamily="34" charset="0"/>
                <a:ea typeface="Calibri" panose="020F0502020204030204" pitchFamily="34" charset="0"/>
                <a:cs typeface="Times New Roman" panose="02020603050405020304" pitchFamily="18" charset="0"/>
              </a:rPr>
              <a:t> : </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Wingdings" panose="05000000000000000000" pitchFamily="2" charset="2"/>
              <a:buChar char="q"/>
            </a:pPr>
            <a:r>
              <a:rPr lang="fr-FR" sz="1600" u="sng" cap="small" dirty="0">
                <a:latin typeface="Calibri" panose="020F0502020204030204" pitchFamily="34" charset="0"/>
                <a:ea typeface="Calibri" panose="020F0502020204030204" pitchFamily="34" charset="0"/>
                <a:cs typeface="Times New Roman" panose="02020603050405020304" pitchFamily="18" charset="0"/>
              </a:rPr>
              <a:t>L’image</a:t>
            </a:r>
            <a:r>
              <a:rPr lang="fr-FR" sz="16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C003DEC2-7F58-431A-81DE-64C97E226D18}"/>
              </a:ext>
            </a:extLst>
          </p:cNvPr>
          <p:cNvSpPr/>
          <p:nvPr/>
        </p:nvSpPr>
        <p:spPr>
          <a:xfrm>
            <a:off x="1906437" y="2332836"/>
            <a:ext cx="2700069" cy="3416320"/>
          </a:xfrm>
          <a:prstGeom prst="rect">
            <a:avLst/>
          </a:prstGeom>
          <a:solidFill>
            <a:schemeClr val="bg1">
              <a:lumMod val="85000"/>
            </a:schemeClr>
          </a:solidFill>
          <a:ln w="28575">
            <a:solidFill>
              <a:schemeClr val="tx1"/>
            </a:solidFill>
          </a:ln>
        </p:spPr>
        <p:txBody>
          <a:bodyPr wrap="square">
            <a:spAutoFit/>
          </a:bodyPr>
          <a:lstStyle/>
          <a:p>
            <a:pPr algn="ctr"/>
            <a:r>
              <a:rPr lang="fr-FR" sz="2400" b="1" dirty="0">
                <a:latin typeface="Calibri" panose="020F0502020204030204" pitchFamily="34" charset="0"/>
                <a:ea typeface="Calibri" panose="020F0502020204030204" pitchFamily="34" charset="0"/>
                <a:cs typeface="Times New Roman" panose="02020603050405020304" pitchFamily="18" charset="0"/>
              </a:rPr>
              <a:t>« Les images des corps sont des führers qui guident le peule dans le choix de ses objets sexuels</a:t>
            </a:r>
            <a:r>
              <a:rPr lang="fr-FR" sz="2400" dirty="0">
                <a:latin typeface="Calibri" panose="020F0502020204030204" pitchFamily="34" charset="0"/>
                <a:ea typeface="Calibri" panose="020F0502020204030204" pitchFamily="34" charset="0"/>
                <a:cs typeface="Times New Roman" panose="02020603050405020304" pitchFamily="18" charset="0"/>
              </a:rPr>
              <a:t> »</a:t>
            </a:r>
          </a:p>
          <a:p>
            <a:pPr algn="ctr"/>
            <a:endParaRPr lang="fr-FR" sz="2400" dirty="0">
              <a:latin typeface="Calibri" panose="020F0502020204030204" pitchFamily="34" charset="0"/>
              <a:cs typeface="Times New Roman" panose="02020603050405020304" pitchFamily="18" charset="0"/>
            </a:endParaRPr>
          </a:p>
          <a:p>
            <a:pPr algn="ctr"/>
            <a:r>
              <a:rPr lang="fr-FR" sz="2400" dirty="0" err="1">
                <a:latin typeface="Calibri" panose="020F0502020204030204" pitchFamily="34" charset="0"/>
                <a:cs typeface="Times New Roman" panose="02020603050405020304" pitchFamily="18" charset="0"/>
              </a:rPr>
              <a:t>Eric</a:t>
            </a:r>
            <a:r>
              <a:rPr lang="fr-FR" sz="2400" dirty="0">
                <a:latin typeface="Calibri" panose="020F0502020204030204" pitchFamily="34" charset="0"/>
                <a:cs typeface="Times New Roman" panose="02020603050405020304" pitchFamily="18" charset="0"/>
              </a:rPr>
              <a:t> Michaud, Historien. </a:t>
            </a:r>
            <a:endParaRPr lang="fr-FR" sz="2400" dirty="0"/>
          </a:p>
        </p:txBody>
      </p:sp>
      <p:pic>
        <p:nvPicPr>
          <p:cNvPr id="4" name="Image 3">
            <a:extLst>
              <a:ext uri="{FF2B5EF4-FFF2-40B4-BE49-F238E27FC236}">
                <a16:creationId xmlns:a16="http://schemas.microsoft.com/office/drawing/2014/main" id="{12D374A7-8926-47DC-A087-6C3A99A2F83F}"/>
              </a:ext>
            </a:extLst>
          </p:cNvPr>
          <p:cNvPicPr>
            <a:picLocks noChangeAspect="1"/>
          </p:cNvPicPr>
          <p:nvPr/>
        </p:nvPicPr>
        <p:blipFill>
          <a:blip r:embed="rId2"/>
          <a:stretch>
            <a:fillRect/>
          </a:stretch>
        </p:blipFill>
        <p:spPr>
          <a:xfrm>
            <a:off x="5860817" y="779743"/>
            <a:ext cx="3685918" cy="5836037"/>
          </a:xfrm>
          <a:prstGeom prst="rect">
            <a:avLst/>
          </a:prstGeom>
        </p:spPr>
      </p:pic>
    </p:spTree>
    <p:extLst>
      <p:ext uri="{BB962C8B-B14F-4D97-AF65-F5344CB8AC3E}">
        <p14:creationId xmlns:p14="http://schemas.microsoft.com/office/powerpoint/2010/main" val="1419643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B990C1-1D7B-457D-9F10-236DC025FEEF}"/>
              </a:ext>
            </a:extLst>
          </p:cNvPr>
          <p:cNvSpPr/>
          <p:nvPr/>
        </p:nvSpPr>
        <p:spPr>
          <a:xfrm>
            <a:off x="296172" y="736402"/>
            <a:ext cx="6096000" cy="5866350"/>
          </a:xfrm>
          <a:prstGeom prst="rect">
            <a:avLst/>
          </a:prstGeom>
          <a:solidFill>
            <a:schemeClr val="bg1">
              <a:lumMod val="85000"/>
            </a:schemeClr>
          </a:solidFill>
          <a:ln w="38100">
            <a:solidFill>
              <a:schemeClr val="tx1"/>
            </a:solidFill>
          </a:ln>
        </p:spPr>
        <p:txBody>
          <a:bodyPr>
            <a:spAutoFit/>
          </a:bodyPr>
          <a:lstStyle/>
          <a:p>
            <a:pPr algn="ctr">
              <a:lnSpc>
                <a:spcPct val="150000"/>
              </a:lnSpc>
            </a:pPr>
            <a:r>
              <a:rPr lang="fr-FR" dirty="0">
                <a:latin typeface="Calibri" panose="020F0502020204030204" pitchFamily="34" charset="0"/>
                <a:ea typeface="Calibri" panose="020F0502020204030204" pitchFamily="34" charset="0"/>
                <a:cs typeface="Times New Roman" panose="02020603050405020304" pitchFamily="18" charset="0"/>
              </a:rPr>
              <a:t>« </a:t>
            </a:r>
            <a:r>
              <a:rPr lang="fr-FR" i="1" dirty="0">
                <a:latin typeface="Calibri" panose="020F0502020204030204" pitchFamily="34" charset="0"/>
                <a:ea typeface="Calibri" panose="020F0502020204030204" pitchFamily="34" charset="0"/>
                <a:cs typeface="Times New Roman" panose="02020603050405020304" pitchFamily="18" charset="0"/>
              </a:rPr>
              <a:t>La doctrine raciale s’efforce de créer, par la sélection des meilleurs sur le plan de l’hérédité se soumettant librement à </a:t>
            </a:r>
            <a:r>
              <a:rPr lang="fr-FR" b="1" i="1" dirty="0">
                <a:latin typeface="Calibri" panose="020F0502020204030204" pitchFamily="34" charset="0"/>
                <a:ea typeface="Calibri" panose="020F0502020204030204" pitchFamily="34" charset="0"/>
                <a:cs typeface="Times New Roman" panose="02020603050405020304" pitchFamily="18" charset="0"/>
              </a:rPr>
              <a:t>l’élevage de la race, la nouvelle noblesse allemande qui guide exemplairement le peuple </a:t>
            </a:r>
            <a:r>
              <a:rPr lang="fr-FR" i="1" dirty="0">
                <a:latin typeface="Calibri" panose="020F0502020204030204" pitchFamily="34" charset="0"/>
                <a:ea typeface="Calibri" panose="020F0502020204030204" pitchFamily="34" charset="0"/>
                <a:cs typeface="Times New Roman" panose="02020603050405020304" pitchFamily="18" charset="0"/>
              </a:rPr>
              <a:t>dans l’espèce et dans l’action par sa volonté supérieure et son exemple valeureux. Eveiller le désir nostalgique du peuple allemand à l’égard d’une telle noblesse, </a:t>
            </a:r>
            <a:r>
              <a:rPr lang="fr-FR" b="1" i="1" dirty="0">
                <a:latin typeface="Calibri" panose="020F0502020204030204" pitchFamily="34" charset="0"/>
                <a:ea typeface="Calibri" panose="020F0502020204030204" pitchFamily="34" charset="0"/>
                <a:cs typeface="Times New Roman" panose="02020603050405020304" pitchFamily="18" charset="0"/>
              </a:rPr>
              <a:t>poser clairement et graver en lui de façon contraignante le beau et le sublime</a:t>
            </a:r>
            <a:r>
              <a:rPr lang="fr-FR" i="1" dirty="0">
                <a:latin typeface="Calibri" panose="020F0502020204030204" pitchFamily="34" charset="0"/>
                <a:ea typeface="Calibri" panose="020F0502020204030204" pitchFamily="34" charset="0"/>
                <a:cs typeface="Times New Roman" panose="02020603050405020304" pitchFamily="18" charset="0"/>
              </a:rPr>
              <a:t>, non pas simplement comme le privilège de dieux auxquels on ne peut croire, mais comme une possibilité humaine et comme le but ultime de la régénérescence… </a:t>
            </a:r>
            <a:r>
              <a:rPr lang="fr-FR" b="1" i="1" dirty="0">
                <a:latin typeface="Calibri" panose="020F0502020204030204" pitchFamily="34" charset="0"/>
                <a:ea typeface="Calibri" panose="020F0502020204030204" pitchFamily="34" charset="0"/>
                <a:cs typeface="Times New Roman" panose="02020603050405020304" pitchFamily="18" charset="0"/>
              </a:rPr>
              <a:t>quelle tâche sublime pour l’art</a:t>
            </a:r>
            <a:r>
              <a:rPr lang="fr-FR" b="1" dirty="0">
                <a:latin typeface="Calibri" panose="020F0502020204030204" pitchFamily="34" charset="0"/>
                <a:ea typeface="Calibri" panose="020F0502020204030204" pitchFamily="34" charset="0"/>
                <a:cs typeface="Times New Roman" panose="02020603050405020304" pitchFamily="18" charset="0"/>
              </a:rPr>
              <a:t> !</a:t>
            </a:r>
            <a:r>
              <a:rPr lang="fr-FR" dirty="0">
                <a:latin typeface="Calibri" panose="020F0502020204030204" pitchFamily="34" charset="0"/>
                <a:ea typeface="Calibri" panose="020F0502020204030204" pitchFamily="34" charset="0"/>
                <a:cs typeface="Times New Roman" panose="02020603050405020304" pitchFamily="18" charset="0"/>
              </a:rPr>
              <a:t> »</a:t>
            </a:r>
          </a:p>
          <a:p>
            <a:pPr algn="ctr">
              <a:lnSpc>
                <a:spcPct val="150000"/>
              </a:lnSpc>
            </a:pPr>
            <a:endParaRPr lang="fr-FR" dirty="0">
              <a:latin typeface="Calibri" panose="020F0502020204030204" pitchFamily="34" charset="0"/>
              <a:cs typeface="Times New Roman" panose="02020603050405020304" pitchFamily="18" charset="0"/>
            </a:endParaRPr>
          </a:p>
          <a:p>
            <a:pPr algn="ctr">
              <a:lnSpc>
                <a:spcPct val="150000"/>
              </a:lnSpc>
            </a:pPr>
            <a:r>
              <a:rPr lang="fr-FR" b="1" dirty="0" err="1"/>
              <a:t>Wolgang</a:t>
            </a:r>
            <a:r>
              <a:rPr lang="fr-FR" b="1" dirty="0"/>
              <a:t> </a:t>
            </a:r>
            <a:r>
              <a:rPr lang="fr-FR" b="1" dirty="0" err="1"/>
              <a:t>Willrich</a:t>
            </a:r>
            <a:r>
              <a:rPr lang="fr-FR" b="1" dirty="0"/>
              <a:t>, peintre au service du régime nazi (1897-1948)</a:t>
            </a:r>
          </a:p>
        </p:txBody>
      </p:sp>
      <p:sp>
        <p:nvSpPr>
          <p:cNvPr id="4" name="Rectangle 3">
            <a:extLst>
              <a:ext uri="{FF2B5EF4-FFF2-40B4-BE49-F238E27FC236}">
                <a16:creationId xmlns:a16="http://schemas.microsoft.com/office/drawing/2014/main" id="{0416EA7C-ED22-4C72-B74C-7F72294101AA}"/>
              </a:ext>
            </a:extLst>
          </p:cNvPr>
          <p:cNvSpPr/>
          <p:nvPr/>
        </p:nvSpPr>
        <p:spPr>
          <a:xfrm>
            <a:off x="7311143" y="6488668"/>
            <a:ext cx="4263090" cy="369332"/>
          </a:xfrm>
          <a:prstGeom prst="rect">
            <a:avLst/>
          </a:prstGeom>
        </p:spPr>
        <p:txBody>
          <a:bodyPr wrap="none">
            <a:spAutoFit/>
          </a:bodyPr>
          <a:lstStyle/>
          <a:p>
            <a:r>
              <a:rPr lang="de-DE" dirty="0"/>
              <a:t>La </a:t>
            </a:r>
            <a:r>
              <a:rPr lang="de-DE" dirty="0" err="1"/>
              <a:t>famille</a:t>
            </a:r>
            <a:r>
              <a:rPr lang="de-DE" dirty="0"/>
              <a:t> </a:t>
            </a:r>
            <a:r>
              <a:rPr lang="de-DE" dirty="0" err="1"/>
              <a:t>Aryenne</a:t>
            </a:r>
            <a:r>
              <a:rPr lang="de-DE" dirty="0"/>
              <a:t>, Wolfgang </a:t>
            </a:r>
            <a:r>
              <a:rPr lang="de-DE" dirty="0" err="1"/>
              <a:t>Willrich</a:t>
            </a:r>
            <a:r>
              <a:rPr lang="de-DE" dirty="0"/>
              <a:t>, 1930</a:t>
            </a:r>
            <a:endParaRPr lang="fr-FR" dirty="0"/>
          </a:p>
        </p:txBody>
      </p:sp>
      <p:pic>
        <p:nvPicPr>
          <p:cNvPr id="5" name="Image 4">
            <a:extLst>
              <a:ext uri="{FF2B5EF4-FFF2-40B4-BE49-F238E27FC236}">
                <a16:creationId xmlns:a16="http://schemas.microsoft.com/office/drawing/2014/main" id="{646B9E17-D52B-49D1-BA4A-CA30CC0785BF}"/>
              </a:ext>
            </a:extLst>
          </p:cNvPr>
          <p:cNvPicPr>
            <a:picLocks noChangeAspect="1"/>
          </p:cNvPicPr>
          <p:nvPr/>
        </p:nvPicPr>
        <p:blipFill>
          <a:blip r:embed="rId2"/>
          <a:stretch>
            <a:fillRect/>
          </a:stretch>
        </p:blipFill>
        <p:spPr>
          <a:xfrm>
            <a:off x="7087227" y="533479"/>
            <a:ext cx="4710923" cy="5996709"/>
          </a:xfrm>
          <a:prstGeom prst="rect">
            <a:avLst/>
          </a:prstGeom>
        </p:spPr>
      </p:pic>
      <p:sp>
        <p:nvSpPr>
          <p:cNvPr id="6" name="Rectangle 5">
            <a:extLst>
              <a:ext uri="{FF2B5EF4-FFF2-40B4-BE49-F238E27FC236}">
                <a16:creationId xmlns:a16="http://schemas.microsoft.com/office/drawing/2014/main" id="{389FC9DF-FAF4-483D-9F8C-68ADA9699B34}"/>
              </a:ext>
            </a:extLst>
          </p:cNvPr>
          <p:cNvSpPr/>
          <p:nvPr/>
        </p:nvSpPr>
        <p:spPr>
          <a:xfrm>
            <a:off x="0" y="0"/>
            <a:ext cx="12192000" cy="533479"/>
          </a:xfrm>
          <a:prstGeom prst="rect">
            <a:avLst/>
          </a:prstGeom>
          <a:solidFill>
            <a:schemeClr val="bg1">
              <a:lumMod val="75000"/>
            </a:schemeClr>
          </a:solidFill>
        </p:spPr>
        <p:txBody>
          <a:bodyPr wrap="square">
            <a:spAutoFit/>
          </a:bodyPr>
          <a:lstStyle/>
          <a:p>
            <a:pPr>
              <a:spcAft>
                <a:spcPts val="800"/>
              </a:spcAft>
            </a:pPr>
            <a:r>
              <a:rPr lang="fr-FR" sz="1100" b="1" u="sng" cap="all" dirty="0">
                <a:latin typeface="Calibri" panose="020F0502020204030204" pitchFamily="34" charset="0"/>
                <a:ea typeface="Calibri" panose="020F0502020204030204" pitchFamily="34" charset="0"/>
                <a:cs typeface="Times New Roman" panose="02020603050405020304" pitchFamily="18" charset="0"/>
              </a:rPr>
              <a:t>III) Les instruments de la construction de l’Homme nouveau nazi</a:t>
            </a:r>
            <a:r>
              <a:rPr lang="fr-FR" sz="1100" dirty="0">
                <a:latin typeface="Calibri" panose="020F0502020204030204" pitchFamily="34" charset="0"/>
                <a:ea typeface="Calibri" panose="020F0502020204030204" pitchFamily="34" charset="0"/>
                <a:cs typeface="Times New Roman" panose="02020603050405020304" pitchFamily="18" charset="0"/>
              </a:rPr>
              <a:t> : </a:t>
            </a:r>
            <a:endParaRPr lang="fr-FR" sz="10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Wingdings" panose="05000000000000000000" pitchFamily="2" charset="2"/>
              <a:buChar char="q"/>
            </a:pPr>
            <a:r>
              <a:rPr lang="fr-FR" sz="1100" u="sng" cap="small" dirty="0">
                <a:latin typeface="Calibri" panose="020F0502020204030204" pitchFamily="34" charset="0"/>
                <a:ea typeface="Calibri" panose="020F0502020204030204" pitchFamily="34" charset="0"/>
                <a:cs typeface="Times New Roman" panose="02020603050405020304" pitchFamily="18" charset="0"/>
              </a:rPr>
              <a:t>L’image</a:t>
            </a:r>
            <a:r>
              <a:rPr lang="fr-FR" sz="1100" dirty="0">
                <a:latin typeface="Calibri" panose="020F0502020204030204" pitchFamily="34" charset="0"/>
                <a:ea typeface="Calibri" panose="020F0502020204030204" pitchFamily="34" charset="0"/>
                <a:cs typeface="Times New Roman" panose="02020603050405020304" pitchFamily="18" charset="0"/>
              </a:rPr>
              <a:t> :</a:t>
            </a:r>
            <a:endParaRPr lang="fr-FR" sz="1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8666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C7C4A4-C7ED-4826-B6D7-144F63614478}"/>
              </a:ext>
            </a:extLst>
          </p:cNvPr>
          <p:cNvSpPr/>
          <p:nvPr/>
        </p:nvSpPr>
        <p:spPr>
          <a:xfrm>
            <a:off x="4874547" y="3462900"/>
            <a:ext cx="6096000" cy="1631216"/>
          </a:xfrm>
          <a:prstGeom prst="rect">
            <a:avLst/>
          </a:prstGeom>
          <a:solidFill>
            <a:schemeClr val="bg1">
              <a:lumMod val="85000"/>
            </a:schemeClr>
          </a:solidFill>
          <a:ln w="38100"/>
        </p:spPr>
        <p:style>
          <a:lnRef idx="2">
            <a:schemeClr val="dk1"/>
          </a:lnRef>
          <a:fillRef idx="1">
            <a:schemeClr val="lt1"/>
          </a:fillRef>
          <a:effectRef idx="0">
            <a:schemeClr val="dk1"/>
          </a:effectRef>
          <a:fontRef idx="minor">
            <a:schemeClr val="dk1"/>
          </a:fontRef>
        </p:style>
        <p:txBody>
          <a:bodyPr>
            <a:spAutoFit/>
          </a:bodyPr>
          <a:lstStyle/>
          <a:p>
            <a:pPr algn="ctr"/>
            <a:r>
              <a:rPr lang="fr-FR" sz="2000" dirty="0">
                <a:latin typeface="Calibri" panose="020F0502020204030204" pitchFamily="34" charset="0"/>
                <a:ea typeface="Calibri" panose="020F0502020204030204" pitchFamily="34" charset="0"/>
                <a:cs typeface="Times New Roman" panose="02020603050405020304" pitchFamily="18" charset="0"/>
              </a:rPr>
              <a:t>« </a:t>
            </a:r>
            <a:r>
              <a:rPr lang="fr-FR" sz="2000" i="1" cap="small" dirty="0">
                <a:latin typeface="Calibri" panose="020F0502020204030204" pitchFamily="34" charset="0"/>
                <a:ea typeface="Calibri" panose="020F0502020204030204" pitchFamily="34" charset="0"/>
                <a:cs typeface="Times New Roman" panose="02020603050405020304" pitchFamily="18" charset="0"/>
              </a:rPr>
              <a:t>Où y a-t-il de meilleurs hommes que ceux que l’on peut voir ici ? C’est vraiment la renaissance d’une nation obtenue par </a:t>
            </a:r>
            <a:r>
              <a:rPr lang="fr-FR" sz="2000" b="1" i="1" cap="small" dirty="0">
                <a:latin typeface="Calibri" panose="020F0502020204030204" pitchFamily="34" charset="0"/>
                <a:ea typeface="Calibri" panose="020F0502020204030204" pitchFamily="34" charset="0"/>
                <a:cs typeface="Times New Roman" panose="02020603050405020304" pitchFamily="18" charset="0"/>
              </a:rPr>
              <a:t>l’élevage délibéré d’un homme nouveau</a:t>
            </a:r>
            <a:r>
              <a:rPr lang="fr-FR" sz="2000" b="1" dirty="0">
                <a:latin typeface="Calibri" panose="020F0502020204030204" pitchFamily="34" charset="0"/>
                <a:ea typeface="Calibri" panose="020F0502020204030204" pitchFamily="34" charset="0"/>
                <a:cs typeface="Times New Roman" panose="02020603050405020304" pitchFamily="18" charset="0"/>
              </a:rPr>
              <a:t> </a:t>
            </a:r>
            <a:r>
              <a:rPr lang="fr-FR" sz="2000" dirty="0">
                <a:latin typeface="Calibri" panose="020F0502020204030204" pitchFamily="34" charset="0"/>
                <a:ea typeface="Calibri" panose="020F0502020204030204" pitchFamily="34" charset="0"/>
                <a:cs typeface="Times New Roman" panose="02020603050405020304" pitchFamily="18" charset="0"/>
              </a:rPr>
              <a:t>»</a:t>
            </a:r>
          </a:p>
          <a:p>
            <a:pPr algn="ct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algn="ctr"/>
            <a:r>
              <a:rPr lang="fr-FR" sz="2000" b="1" dirty="0">
                <a:latin typeface="Calibri" panose="020F0502020204030204" pitchFamily="34" charset="0"/>
                <a:cs typeface="Times New Roman" panose="02020603050405020304" pitchFamily="18" charset="0"/>
              </a:rPr>
              <a:t>Adolf HITLER, novembre 1935</a:t>
            </a:r>
            <a:endParaRPr lang="fr-FR" sz="2000" b="1" dirty="0"/>
          </a:p>
        </p:txBody>
      </p:sp>
      <p:pic>
        <p:nvPicPr>
          <p:cNvPr id="3" name="Image 2">
            <a:extLst>
              <a:ext uri="{FF2B5EF4-FFF2-40B4-BE49-F238E27FC236}">
                <a16:creationId xmlns:a16="http://schemas.microsoft.com/office/drawing/2014/main" id="{AD4EB5B0-C7E8-4239-8A11-8C97DEC3911F}"/>
              </a:ext>
            </a:extLst>
          </p:cNvPr>
          <p:cNvPicPr>
            <a:picLocks noChangeAspect="1"/>
          </p:cNvPicPr>
          <p:nvPr/>
        </p:nvPicPr>
        <p:blipFill>
          <a:blip r:embed="rId2"/>
          <a:stretch>
            <a:fillRect/>
          </a:stretch>
        </p:blipFill>
        <p:spPr>
          <a:xfrm>
            <a:off x="342654" y="624917"/>
            <a:ext cx="3810690" cy="5153713"/>
          </a:xfrm>
          <a:prstGeom prst="rect">
            <a:avLst/>
          </a:prstGeom>
        </p:spPr>
      </p:pic>
      <p:sp>
        <p:nvSpPr>
          <p:cNvPr id="4" name="Rectangle 3">
            <a:extLst>
              <a:ext uri="{FF2B5EF4-FFF2-40B4-BE49-F238E27FC236}">
                <a16:creationId xmlns:a16="http://schemas.microsoft.com/office/drawing/2014/main" id="{52F33F64-6578-4AC5-BA1D-E1A030CBD6E5}"/>
              </a:ext>
            </a:extLst>
          </p:cNvPr>
          <p:cNvSpPr/>
          <p:nvPr/>
        </p:nvSpPr>
        <p:spPr>
          <a:xfrm>
            <a:off x="4874547" y="948277"/>
            <a:ext cx="6096000" cy="1631216"/>
          </a:xfrm>
          <a:prstGeom prst="rect">
            <a:avLst/>
          </a:prstGeom>
          <a:solidFill>
            <a:schemeClr val="bg1">
              <a:lumMod val="85000"/>
            </a:schemeClr>
          </a:solidFill>
          <a:ln w="28575">
            <a:solidFill>
              <a:schemeClr val="tx1"/>
            </a:solidFill>
          </a:ln>
        </p:spPr>
        <p:txBody>
          <a:bodyPr>
            <a:spAutoFit/>
          </a:bodyPr>
          <a:lstStyle/>
          <a:p>
            <a:pPr algn="ctr"/>
            <a:r>
              <a:rPr lang="fr-FR" sz="2000" b="1" dirty="0">
                <a:latin typeface="Calibri" panose="020F0502020204030204" pitchFamily="34" charset="0"/>
                <a:ea typeface="Calibri" panose="020F0502020204030204" pitchFamily="34" charset="0"/>
                <a:cs typeface="Times New Roman" panose="02020603050405020304" pitchFamily="18" charset="0"/>
              </a:rPr>
              <a:t>« </a:t>
            </a:r>
            <a:r>
              <a:rPr lang="fr-FR" sz="2000" b="1" i="1" cap="small" dirty="0">
                <a:latin typeface="Calibri" panose="020F0502020204030204" pitchFamily="34" charset="0"/>
                <a:ea typeface="Calibri" panose="020F0502020204030204" pitchFamily="34" charset="0"/>
                <a:cs typeface="Times New Roman" panose="02020603050405020304" pitchFamily="18" charset="0"/>
              </a:rPr>
              <a:t>Pour que notre peuple ne disparaisse pas sous les symptômes de la dégénérescence de notre temps, nous devons élever un homme nouveau</a:t>
            </a:r>
            <a:r>
              <a:rPr lang="fr-FR" sz="2000" b="1" dirty="0">
                <a:latin typeface="Calibri" panose="020F0502020204030204" pitchFamily="34" charset="0"/>
                <a:ea typeface="Calibri" panose="020F0502020204030204" pitchFamily="34" charset="0"/>
                <a:cs typeface="Times New Roman" panose="02020603050405020304" pitchFamily="18" charset="0"/>
              </a:rPr>
              <a:t> » </a:t>
            </a:r>
          </a:p>
          <a:p>
            <a:pPr algn="ct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algn="ctr"/>
            <a:r>
              <a:rPr lang="fr-FR" sz="2000" dirty="0">
                <a:latin typeface="Calibri" panose="020F0502020204030204" pitchFamily="34" charset="0"/>
                <a:ea typeface="Calibri" panose="020F0502020204030204" pitchFamily="34" charset="0"/>
                <a:cs typeface="Times New Roman" panose="02020603050405020304" pitchFamily="18" charset="0"/>
              </a:rPr>
              <a:t>Hitler le 14 septembre 1935</a:t>
            </a:r>
            <a:endParaRPr lang="fr-FR" sz="2000" dirty="0"/>
          </a:p>
        </p:txBody>
      </p:sp>
    </p:spTree>
    <p:extLst>
      <p:ext uri="{BB962C8B-B14F-4D97-AF65-F5344CB8AC3E}">
        <p14:creationId xmlns:p14="http://schemas.microsoft.com/office/powerpoint/2010/main" val="2950489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BF1B049-C173-4F63-BF7C-CCC245E9AAE6}"/>
              </a:ext>
            </a:extLst>
          </p:cNvPr>
          <p:cNvPicPr>
            <a:picLocks noChangeAspect="1"/>
          </p:cNvPicPr>
          <p:nvPr/>
        </p:nvPicPr>
        <p:blipFill>
          <a:blip r:embed="rId2"/>
          <a:stretch>
            <a:fillRect/>
          </a:stretch>
        </p:blipFill>
        <p:spPr>
          <a:xfrm>
            <a:off x="324350" y="884947"/>
            <a:ext cx="6842195" cy="5088105"/>
          </a:xfrm>
          <a:prstGeom prst="rect">
            <a:avLst/>
          </a:prstGeom>
        </p:spPr>
      </p:pic>
      <p:sp>
        <p:nvSpPr>
          <p:cNvPr id="3" name="Rectangle 2">
            <a:extLst>
              <a:ext uri="{FF2B5EF4-FFF2-40B4-BE49-F238E27FC236}">
                <a16:creationId xmlns:a16="http://schemas.microsoft.com/office/drawing/2014/main" id="{991CAC06-3380-404F-8EA6-03A755E92453}"/>
              </a:ext>
            </a:extLst>
          </p:cNvPr>
          <p:cNvSpPr/>
          <p:nvPr/>
        </p:nvSpPr>
        <p:spPr>
          <a:xfrm>
            <a:off x="7507705" y="2782669"/>
            <a:ext cx="4359945" cy="646331"/>
          </a:xfrm>
          <a:prstGeom prst="rect">
            <a:avLst/>
          </a:prstGeom>
        </p:spPr>
        <p:txBody>
          <a:bodyPr wrap="square">
            <a:spAutoFit/>
          </a:bodyPr>
          <a:lstStyle/>
          <a:p>
            <a:pPr algn="ctr"/>
            <a:r>
              <a:rPr lang="fr-FR" dirty="0"/>
              <a:t>Adolf </a:t>
            </a:r>
            <a:r>
              <a:rPr lang="fr-FR" dirty="0" err="1"/>
              <a:t>Wissel</a:t>
            </a:r>
            <a:r>
              <a:rPr lang="fr-FR" dirty="0"/>
              <a:t>, "La famille paysanne du </a:t>
            </a:r>
            <a:r>
              <a:rPr lang="fr-FR" dirty="0" err="1"/>
              <a:t>Kalenberg</a:t>
            </a:r>
            <a:r>
              <a:rPr lang="fr-FR" dirty="0"/>
              <a:t>", Huile sur toile, 1939</a:t>
            </a:r>
          </a:p>
        </p:txBody>
      </p:sp>
      <p:sp>
        <p:nvSpPr>
          <p:cNvPr id="4" name="Rectangle 3">
            <a:extLst>
              <a:ext uri="{FF2B5EF4-FFF2-40B4-BE49-F238E27FC236}">
                <a16:creationId xmlns:a16="http://schemas.microsoft.com/office/drawing/2014/main" id="{2B65CA11-5989-4CDE-A6A1-BB53D01D578B}"/>
              </a:ext>
            </a:extLst>
          </p:cNvPr>
          <p:cNvSpPr/>
          <p:nvPr/>
        </p:nvSpPr>
        <p:spPr>
          <a:xfrm>
            <a:off x="0" y="0"/>
            <a:ext cx="12192000" cy="687368"/>
          </a:xfrm>
          <a:prstGeom prst="rect">
            <a:avLst/>
          </a:prstGeom>
          <a:solidFill>
            <a:schemeClr val="bg1">
              <a:lumMod val="75000"/>
            </a:schemeClr>
          </a:solidFill>
        </p:spPr>
        <p:txBody>
          <a:bodyPr wrap="square">
            <a:spAutoFit/>
          </a:bodyPr>
          <a:lstStyle/>
          <a:p>
            <a:pPr>
              <a:spcAft>
                <a:spcPts val="800"/>
              </a:spcAft>
            </a:pPr>
            <a:r>
              <a:rPr lang="fr-FR" sz="1600" b="1" u="sng" cap="all" dirty="0">
                <a:latin typeface="Calibri" panose="020F0502020204030204" pitchFamily="34" charset="0"/>
                <a:ea typeface="Calibri" panose="020F0502020204030204" pitchFamily="34" charset="0"/>
                <a:cs typeface="Times New Roman" panose="02020603050405020304" pitchFamily="18" charset="0"/>
              </a:rPr>
              <a:t>III) Les instruments de la construction de l’Homme nouveau nazi</a:t>
            </a:r>
            <a:r>
              <a:rPr lang="fr-FR" sz="1600" dirty="0">
                <a:latin typeface="Calibri" panose="020F0502020204030204" pitchFamily="34" charset="0"/>
                <a:ea typeface="Calibri" panose="020F0502020204030204" pitchFamily="34" charset="0"/>
                <a:cs typeface="Times New Roman" panose="02020603050405020304" pitchFamily="18" charset="0"/>
              </a:rPr>
              <a:t> : </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Wingdings" panose="05000000000000000000" pitchFamily="2" charset="2"/>
              <a:buChar char="q"/>
            </a:pPr>
            <a:r>
              <a:rPr lang="fr-FR" sz="1600" u="sng" cap="small" dirty="0">
                <a:latin typeface="Calibri" panose="020F0502020204030204" pitchFamily="34" charset="0"/>
                <a:ea typeface="Calibri" panose="020F0502020204030204" pitchFamily="34" charset="0"/>
                <a:cs typeface="Times New Roman" panose="02020603050405020304" pitchFamily="18" charset="0"/>
              </a:rPr>
              <a:t>L’image</a:t>
            </a:r>
            <a:r>
              <a:rPr lang="fr-FR" sz="16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4115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18AB914-AFB1-4E84-82DA-B94A2E94377E}"/>
              </a:ext>
            </a:extLst>
          </p:cNvPr>
          <p:cNvPicPr>
            <a:picLocks noChangeAspect="1"/>
          </p:cNvPicPr>
          <p:nvPr/>
        </p:nvPicPr>
        <p:blipFill>
          <a:blip r:embed="rId2"/>
          <a:stretch>
            <a:fillRect/>
          </a:stretch>
        </p:blipFill>
        <p:spPr>
          <a:xfrm>
            <a:off x="1095578" y="1011380"/>
            <a:ext cx="3805281" cy="5356407"/>
          </a:xfrm>
          <a:prstGeom prst="rect">
            <a:avLst/>
          </a:prstGeom>
        </p:spPr>
      </p:pic>
      <p:sp>
        <p:nvSpPr>
          <p:cNvPr id="4" name="Rectangle 3">
            <a:extLst>
              <a:ext uri="{FF2B5EF4-FFF2-40B4-BE49-F238E27FC236}">
                <a16:creationId xmlns:a16="http://schemas.microsoft.com/office/drawing/2014/main" id="{EBB88A22-4EAB-4AC8-A1C0-33EE39A50F4D}"/>
              </a:ext>
            </a:extLst>
          </p:cNvPr>
          <p:cNvSpPr/>
          <p:nvPr/>
        </p:nvSpPr>
        <p:spPr>
          <a:xfrm>
            <a:off x="0" y="0"/>
            <a:ext cx="12192000" cy="687368"/>
          </a:xfrm>
          <a:prstGeom prst="rect">
            <a:avLst/>
          </a:prstGeom>
          <a:solidFill>
            <a:schemeClr val="bg1">
              <a:lumMod val="75000"/>
            </a:schemeClr>
          </a:solidFill>
        </p:spPr>
        <p:txBody>
          <a:bodyPr wrap="square">
            <a:spAutoFit/>
          </a:bodyPr>
          <a:lstStyle/>
          <a:p>
            <a:pPr>
              <a:spcAft>
                <a:spcPts val="800"/>
              </a:spcAft>
            </a:pPr>
            <a:r>
              <a:rPr lang="fr-FR" sz="1600" b="1" u="sng" cap="all" dirty="0">
                <a:latin typeface="Calibri" panose="020F0502020204030204" pitchFamily="34" charset="0"/>
                <a:ea typeface="Calibri" panose="020F0502020204030204" pitchFamily="34" charset="0"/>
                <a:cs typeface="Times New Roman" panose="02020603050405020304" pitchFamily="18" charset="0"/>
              </a:rPr>
              <a:t>III) Les instruments de la construction de l’Homme nouveau nazi</a:t>
            </a:r>
            <a:r>
              <a:rPr lang="fr-FR" sz="1600" dirty="0">
                <a:latin typeface="Calibri" panose="020F0502020204030204" pitchFamily="34" charset="0"/>
                <a:ea typeface="Calibri" panose="020F0502020204030204" pitchFamily="34" charset="0"/>
                <a:cs typeface="Times New Roman" panose="02020603050405020304" pitchFamily="18" charset="0"/>
              </a:rPr>
              <a:t> : </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Wingdings" panose="05000000000000000000" pitchFamily="2" charset="2"/>
              <a:buChar char="q"/>
            </a:pPr>
            <a:r>
              <a:rPr lang="fr-FR" sz="1600" u="sng" cap="small" dirty="0">
                <a:latin typeface="Calibri" panose="020F0502020204030204" pitchFamily="34" charset="0"/>
                <a:ea typeface="Calibri" panose="020F0502020204030204" pitchFamily="34" charset="0"/>
                <a:cs typeface="Times New Roman" panose="02020603050405020304" pitchFamily="18" charset="0"/>
              </a:rPr>
              <a:t>L’image</a:t>
            </a:r>
            <a:r>
              <a:rPr lang="fr-FR" sz="16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B8EB5E14-BAD2-468C-931E-FAB3CE7617CF}"/>
              </a:ext>
            </a:extLst>
          </p:cNvPr>
          <p:cNvPicPr>
            <a:picLocks noChangeAspect="1"/>
          </p:cNvPicPr>
          <p:nvPr/>
        </p:nvPicPr>
        <p:blipFill>
          <a:blip r:embed="rId3"/>
          <a:stretch>
            <a:fillRect/>
          </a:stretch>
        </p:blipFill>
        <p:spPr>
          <a:xfrm>
            <a:off x="6252064" y="783746"/>
            <a:ext cx="3970238" cy="5949948"/>
          </a:xfrm>
          <a:prstGeom prst="rect">
            <a:avLst/>
          </a:prstGeom>
        </p:spPr>
      </p:pic>
    </p:spTree>
    <p:extLst>
      <p:ext uri="{BB962C8B-B14F-4D97-AF65-F5344CB8AC3E}">
        <p14:creationId xmlns:p14="http://schemas.microsoft.com/office/powerpoint/2010/main" val="3660103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5D27C74-77A0-490D-9ACC-A1F2829F20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057" y="1030181"/>
            <a:ext cx="5291667" cy="5427351"/>
          </a:xfrm>
          <a:prstGeom prst="rect">
            <a:avLst/>
          </a:prstGeom>
        </p:spPr>
      </p:pic>
      <p:sp>
        <p:nvSpPr>
          <p:cNvPr id="4" name="Rectangle 3">
            <a:extLst>
              <a:ext uri="{FF2B5EF4-FFF2-40B4-BE49-F238E27FC236}">
                <a16:creationId xmlns:a16="http://schemas.microsoft.com/office/drawing/2014/main" id="{7710CE25-272D-414D-95F6-465F54728216}"/>
              </a:ext>
            </a:extLst>
          </p:cNvPr>
          <p:cNvSpPr/>
          <p:nvPr/>
        </p:nvSpPr>
        <p:spPr>
          <a:xfrm>
            <a:off x="0" y="0"/>
            <a:ext cx="12192000" cy="687368"/>
          </a:xfrm>
          <a:prstGeom prst="rect">
            <a:avLst/>
          </a:prstGeom>
          <a:solidFill>
            <a:schemeClr val="bg1">
              <a:lumMod val="75000"/>
            </a:schemeClr>
          </a:solidFill>
        </p:spPr>
        <p:txBody>
          <a:bodyPr wrap="square">
            <a:spAutoFit/>
          </a:bodyPr>
          <a:lstStyle/>
          <a:p>
            <a:pPr>
              <a:spcAft>
                <a:spcPts val="800"/>
              </a:spcAft>
            </a:pPr>
            <a:r>
              <a:rPr lang="fr-FR" sz="1600" b="1" u="sng" cap="all" dirty="0">
                <a:latin typeface="Calibri" panose="020F0502020204030204" pitchFamily="34" charset="0"/>
                <a:ea typeface="Calibri" panose="020F0502020204030204" pitchFamily="34" charset="0"/>
                <a:cs typeface="Times New Roman" panose="02020603050405020304" pitchFamily="18" charset="0"/>
              </a:rPr>
              <a:t>III) Les instruments de la construction de l’Homme nouveau nazi</a:t>
            </a:r>
            <a:r>
              <a:rPr lang="fr-FR" sz="1600" dirty="0">
                <a:latin typeface="Calibri" panose="020F0502020204030204" pitchFamily="34" charset="0"/>
                <a:ea typeface="Calibri" panose="020F0502020204030204" pitchFamily="34" charset="0"/>
                <a:cs typeface="Times New Roman" panose="02020603050405020304" pitchFamily="18" charset="0"/>
              </a:rPr>
              <a:t> : </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Wingdings" panose="05000000000000000000" pitchFamily="2" charset="2"/>
              <a:buChar char="q"/>
            </a:pPr>
            <a:r>
              <a:rPr lang="fr-FR" sz="1600" u="sng" cap="small" dirty="0">
                <a:latin typeface="Calibri" panose="020F0502020204030204" pitchFamily="34" charset="0"/>
                <a:ea typeface="Calibri" panose="020F0502020204030204" pitchFamily="34" charset="0"/>
                <a:cs typeface="Times New Roman" panose="02020603050405020304" pitchFamily="18" charset="0"/>
              </a:rPr>
              <a:t>L’image</a:t>
            </a:r>
            <a:r>
              <a:rPr lang="fr-FR" sz="16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a:extLst>
              <a:ext uri="{FF2B5EF4-FFF2-40B4-BE49-F238E27FC236}">
                <a16:creationId xmlns:a16="http://schemas.microsoft.com/office/drawing/2014/main" id="{13BB3043-27CF-4EE6-B126-4CD323F5B2C6}"/>
              </a:ext>
            </a:extLst>
          </p:cNvPr>
          <p:cNvPicPr>
            <a:picLocks noChangeAspect="1"/>
          </p:cNvPicPr>
          <p:nvPr/>
        </p:nvPicPr>
        <p:blipFill>
          <a:blip r:embed="rId3"/>
          <a:stretch>
            <a:fillRect/>
          </a:stretch>
        </p:blipFill>
        <p:spPr>
          <a:xfrm>
            <a:off x="6987395" y="687368"/>
            <a:ext cx="4477110" cy="6112978"/>
          </a:xfrm>
          <a:prstGeom prst="rect">
            <a:avLst/>
          </a:prstGeom>
        </p:spPr>
      </p:pic>
    </p:spTree>
    <p:extLst>
      <p:ext uri="{BB962C8B-B14F-4D97-AF65-F5344CB8AC3E}">
        <p14:creationId xmlns:p14="http://schemas.microsoft.com/office/powerpoint/2010/main" val="1766303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B88A22-4EAB-4AC8-A1C0-33EE39A50F4D}"/>
              </a:ext>
            </a:extLst>
          </p:cNvPr>
          <p:cNvSpPr/>
          <p:nvPr/>
        </p:nvSpPr>
        <p:spPr>
          <a:xfrm>
            <a:off x="0" y="0"/>
            <a:ext cx="12192000" cy="687368"/>
          </a:xfrm>
          <a:prstGeom prst="rect">
            <a:avLst/>
          </a:prstGeom>
          <a:solidFill>
            <a:schemeClr val="bg1">
              <a:lumMod val="75000"/>
            </a:schemeClr>
          </a:solidFill>
        </p:spPr>
        <p:txBody>
          <a:bodyPr wrap="square">
            <a:spAutoFit/>
          </a:bodyPr>
          <a:lstStyle/>
          <a:p>
            <a:pPr>
              <a:spcAft>
                <a:spcPts val="800"/>
              </a:spcAft>
            </a:pPr>
            <a:r>
              <a:rPr lang="fr-FR" sz="1600" b="1" u="sng" cap="all" dirty="0">
                <a:latin typeface="Calibri" panose="020F0502020204030204" pitchFamily="34" charset="0"/>
                <a:ea typeface="Calibri" panose="020F0502020204030204" pitchFamily="34" charset="0"/>
                <a:cs typeface="Times New Roman" panose="02020603050405020304" pitchFamily="18" charset="0"/>
              </a:rPr>
              <a:t>III) Les instruments de la construction de l’Homme nouveau nazi</a:t>
            </a:r>
            <a:r>
              <a:rPr lang="fr-FR" sz="1600" dirty="0">
                <a:latin typeface="Calibri" panose="020F0502020204030204" pitchFamily="34" charset="0"/>
                <a:ea typeface="Calibri" panose="020F0502020204030204" pitchFamily="34" charset="0"/>
                <a:cs typeface="Times New Roman" panose="02020603050405020304" pitchFamily="18" charset="0"/>
              </a:rPr>
              <a:t> : </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Wingdings" panose="05000000000000000000" pitchFamily="2" charset="2"/>
              <a:buChar char="q"/>
            </a:pPr>
            <a:r>
              <a:rPr lang="fr-FR" sz="1600" u="sng" cap="small" dirty="0">
                <a:latin typeface="Calibri" panose="020F0502020204030204" pitchFamily="34" charset="0"/>
                <a:ea typeface="Calibri" panose="020F0502020204030204" pitchFamily="34" charset="0"/>
                <a:cs typeface="Times New Roman" panose="02020603050405020304" pitchFamily="18" charset="0"/>
              </a:rPr>
              <a:t>L’image</a:t>
            </a:r>
            <a:r>
              <a:rPr lang="fr-FR" sz="16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098" name="Picture 2" descr="La Luitpoldarena pendant un congrÃ¨s du parti nazi">
            <a:extLst>
              <a:ext uri="{FF2B5EF4-FFF2-40B4-BE49-F238E27FC236}">
                <a16:creationId xmlns:a16="http://schemas.microsoft.com/office/drawing/2014/main" id="{2DA9929B-BDED-4E0B-BDC4-C6423BEE84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448" y="687368"/>
            <a:ext cx="9743103" cy="617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836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B88A22-4EAB-4AC8-A1C0-33EE39A50F4D}"/>
              </a:ext>
            </a:extLst>
          </p:cNvPr>
          <p:cNvSpPr/>
          <p:nvPr/>
        </p:nvSpPr>
        <p:spPr>
          <a:xfrm>
            <a:off x="0" y="0"/>
            <a:ext cx="12192000" cy="687368"/>
          </a:xfrm>
          <a:prstGeom prst="rect">
            <a:avLst/>
          </a:prstGeom>
          <a:solidFill>
            <a:schemeClr val="bg1">
              <a:lumMod val="75000"/>
            </a:schemeClr>
          </a:solidFill>
        </p:spPr>
        <p:txBody>
          <a:bodyPr wrap="square">
            <a:spAutoFit/>
          </a:bodyPr>
          <a:lstStyle/>
          <a:p>
            <a:pPr>
              <a:spcAft>
                <a:spcPts val="800"/>
              </a:spcAft>
            </a:pPr>
            <a:r>
              <a:rPr lang="fr-FR" sz="1600" b="1" u="sng" cap="all" dirty="0">
                <a:latin typeface="Calibri" panose="020F0502020204030204" pitchFamily="34" charset="0"/>
                <a:ea typeface="Calibri" panose="020F0502020204030204" pitchFamily="34" charset="0"/>
                <a:cs typeface="Times New Roman" panose="02020603050405020304" pitchFamily="18" charset="0"/>
              </a:rPr>
              <a:t>III) Les instruments de la construction de l’Homme nouveau nazi</a:t>
            </a:r>
            <a:r>
              <a:rPr lang="fr-FR" sz="1600" dirty="0">
                <a:latin typeface="Calibri" panose="020F0502020204030204" pitchFamily="34" charset="0"/>
                <a:ea typeface="Calibri" panose="020F0502020204030204" pitchFamily="34" charset="0"/>
                <a:cs typeface="Times New Roman" panose="02020603050405020304" pitchFamily="18" charset="0"/>
              </a:rPr>
              <a:t> : </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Wingdings" panose="05000000000000000000" pitchFamily="2" charset="2"/>
              <a:buChar char="q"/>
            </a:pPr>
            <a:r>
              <a:rPr lang="fr-FR" sz="1600" u="sng" cap="small" dirty="0">
                <a:latin typeface="Calibri" panose="020F0502020204030204" pitchFamily="34" charset="0"/>
                <a:ea typeface="Calibri" panose="020F0502020204030204" pitchFamily="34" charset="0"/>
                <a:cs typeface="Times New Roman" panose="02020603050405020304" pitchFamily="18" charset="0"/>
              </a:rPr>
              <a:t>L’image</a:t>
            </a:r>
            <a:r>
              <a:rPr lang="fr-FR" sz="16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122" name="Picture 2" descr="L'esplanade de l'Ehrenhalle Ã  l'Ã©poque des nazis">
            <a:extLst>
              <a:ext uri="{FF2B5EF4-FFF2-40B4-BE49-F238E27FC236}">
                <a16:creationId xmlns:a16="http://schemas.microsoft.com/office/drawing/2014/main" id="{DF6DCEA6-3F3B-4318-9734-22D3FE666A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75" y="687368"/>
            <a:ext cx="8858250" cy="6181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077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1413C4-064F-4824-BDD9-88EBFC99CB33}"/>
              </a:ext>
            </a:extLst>
          </p:cNvPr>
          <p:cNvSpPr/>
          <p:nvPr/>
        </p:nvSpPr>
        <p:spPr>
          <a:xfrm>
            <a:off x="0" y="0"/>
            <a:ext cx="12192000" cy="687368"/>
          </a:xfrm>
          <a:prstGeom prst="rect">
            <a:avLst/>
          </a:prstGeom>
          <a:solidFill>
            <a:schemeClr val="bg1">
              <a:lumMod val="75000"/>
            </a:schemeClr>
          </a:solidFill>
        </p:spPr>
        <p:txBody>
          <a:bodyPr wrap="square">
            <a:spAutoFit/>
          </a:bodyPr>
          <a:lstStyle/>
          <a:p>
            <a:pPr>
              <a:spcAft>
                <a:spcPts val="800"/>
              </a:spcAft>
            </a:pPr>
            <a:r>
              <a:rPr lang="fr-FR" sz="1600" b="1" u="sng" cap="all" dirty="0">
                <a:latin typeface="Calibri" panose="020F0502020204030204" pitchFamily="34" charset="0"/>
                <a:ea typeface="Calibri" panose="020F0502020204030204" pitchFamily="34" charset="0"/>
                <a:cs typeface="Times New Roman" panose="02020603050405020304" pitchFamily="18" charset="0"/>
              </a:rPr>
              <a:t>III) Les instruments de la construction de l’Homme nouveau nazi</a:t>
            </a:r>
            <a:r>
              <a:rPr lang="fr-FR" sz="1600" dirty="0">
                <a:latin typeface="Calibri" panose="020F0502020204030204" pitchFamily="34" charset="0"/>
                <a:ea typeface="Calibri" panose="020F0502020204030204" pitchFamily="34" charset="0"/>
                <a:cs typeface="Times New Roman" panose="02020603050405020304" pitchFamily="18" charset="0"/>
              </a:rPr>
              <a:t> : </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Wingdings" panose="05000000000000000000" pitchFamily="2" charset="2"/>
              <a:buChar char="q"/>
            </a:pPr>
            <a:r>
              <a:rPr lang="fr-FR" sz="1600" u="sng" cap="small" dirty="0">
                <a:latin typeface="Calibri" panose="020F0502020204030204" pitchFamily="34" charset="0"/>
                <a:ea typeface="Calibri" panose="020F0502020204030204" pitchFamily="34" charset="0"/>
                <a:cs typeface="Times New Roman" panose="02020603050405020304" pitchFamily="18" charset="0"/>
              </a:rPr>
              <a:t>L’image</a:t>
            </a:r>
            <a:r>
              <a:rPr lang="fr-FR" sz="1600" dirty="0">
                <a:latin typeface="Calibri" panose="020F0502020204030204" pitchFamily="34" charset="0"/>
                <a:ea typeface="Calibri" panose="020F0502020204030204" pitchFamily="34" charset="0"/>
                <a:cs typeface="Times New Roman" panose="02020603050405020304" pitchFamily="18" charset="0"/>
              </a:rPr>
              <a:t> :</a:t>
            </a:r>
            <a:r>
              <a:rPr lang="fr-FR" sz="1200" cap="small" dirty="0">
                <a:latin typeface="Calibri" panose="020F0502020204030204" pitchFamily="34" charset="0"/>
                <a:ea typeface="Calibri" panose="020F0502020204030204" pitchFamily="34" charset="0"/>
                <a:cs typeface="Times New Roman" panose="02020603050405020304" pitchFamily="18" charset="0"/>
              </a:rPr>
              <a:t> </a:t>
            </a:r>
            <a:r>
              <a:rPr lang="fr-FR" sz="1400" cap="small" dirty="0">
                <a:latin typeface="Calibri" panose="020F0502020204030204" pitchFamily="34" charset="0"/>
                <a:ea typeface="Calibri" panose="020F0502020204030204" pitchFamily="34" charset="0"/>
                <a:cs typeface="Times New Roman" panose="02020603050405020304" pitchFamily="18" charset="0"/>
              </a:rPr>
              <a:t>le cinéma</a:t>
            </a: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TRIOMPHE DE LA VOLONTE HITLERJUGEND">
            <a:hlinkClick r:id="" action="ppaction://media"/>
            <a:extLst>
              <a:ext uri="{FF2B5EF4-FFF2-40B4-BE49-F238E27FC236}">
                <a16:creationId xmlns:a16="http://schemas.microsoft.com/office/drawing/2014/main" id="{A576EF0B-E049-4051-90E4-F0B6C620659B}"/>
              </a:ext>
            </a:extLst>
          </p:cNvPr>
          <p:cNvPicPr>
            <a:picLocks noChangeAspect="1"/>
          </p:cNvPicPr>
          <p:nvPr>
            <a:videoFile r:link="rId1"/>
            <p:extLst>
              <p:ext uri="{DAA4B4D4-6D71-4841-9C94-3DE7FCFB9230}">
                <p14:media xmlns:p14="http://schemas.microsoft.com/office/powerpoint/2010/main" r:embed="rId2">
                  <p14:trim st="64992" end="271368.6666"/>
                </p14:media>
              </p:ext>
            </p:extLst>
          </p:nvPr>
        </p:nvPicPr>
        <p:blipFill>
          <a:blip r:embed="rId4"/>
          <a:stretch>
            <a:fillRect/>
          </a:stretch>
        </p:blipFill>
        <p:spPr>
          <a:xfrm>
            <a:off x="2497210" y="687369"/>
            <a:ext cx="7273060" cy="5818448"/>
          </a:xfrm>
          <a:prstGeom prst="rect">
            <a:avLst/>
          </a:prstGeom>
        </p:spPr>
      </p:pic>
      <p:sp>
        <p:nvSpPr>
          <p:cNvPr id="4" name="ZoneTexte 3">
            <a:extLst>
              <a:ext uri="{FF2B5EF4-FFF2-40B4-BE49-F238E27FC236}">
                <a16:creationId xmlns:a16="http://schemas.microsoft.com/office/drawing/2014/main" id="{5FB5EEFE-C412-45A5-AD4B-1D5213F1BD1C}"/>
              </a:ext>
            </a:extLst>
          </p:cNvPr>
          <p:cNvSpPr txBox="1"/>
          <p:nvPr/>
        </p:nvSpPr>
        <p:spPr>
          <a:xfrm>
            <a:off x="75480" y="2967335"/>
            <a:ext cx="2346250" cy="923330"/>
          </a:xfrm>
          <a:prstGeom prst="rect">
            <a:avLst/>
          </a:prstGeom>
          <a:solidFill>
            <a:schemeClr val="bg1">
              <a:lumMod val="85000"/>
            </a:schemeClr>
          </a:solidFill>
          <a:ln w="38100">
            <a:solidFill>
              <a:schemeClr val="tx1"/>
            </a:solidFill>
          </a:ln>
        </p:spPr>
        <p:txBody>
          <a:bodyPr wrap="square" rtlCol="0">
            <a:spAutoFit/>
          </a:bodyPr>
          <a:lstStyle/>
          <a:p>
            <a:pPr algn="ctr"/>
            <a:r>
              <a:rPr lang="fr-FR" dirty="0" err="1"/>
              <a:t>Leni</a:t>
            </a:r>
            <a:r>
              <a:rPr lang="fr-FR" dirty="0"/>
              <a:t> RIEFENSTAHL, </a:t>
            </a:r>
            <a:r>
              <a:rPr lang="fr-FR" i="1" dirty="0"/>
              <a:t>Le triomphe de la volonté</a:t>
            </a:r>
            <a:r>
              <a:rPr lang="fr-FR" dirty="0"/>
              <a:t>, 1935.</a:t>
            </a:r>
          </a:p>
        </p:txBody>
      </p:sp>
    </p:spTree>
    <p:extLst>
      <p:ext uri="{BB962C8B-B14F-4D97-AF65-F5344CB8AC3E}">
        <p14:creationId xmlns:p14="http://schemas.microsoft.com/office/powerpoint/2010/main" val="418844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1413C4-064F-4824-BDD9-88EBFC99CB33}"/>
              </a:ext>
            </a:extLst>
          </p:cNvPr>
          <p:cNvSpPr/>
          <p:nvPr/>
        </p:nvSpPr>
        <p:spPr>
          <a:xfrm>
            <a:off x="0" y="0"/>
            <a:ext cx="12192000" cy="687368"/>
          </a:xfrm>
          <a:prstGeom prst="rect">
            <a:avLst/>
          </a:prstGeom>
          <a:solidFill>
            <a:schemeClr val="bg1">
              <a:lumMod val="75000"/>
            </a:schemeClr>
          </a:solidFill>
        </p:spPr>
        <p:txBody>
          <a:bodyPr wrap="square">
            <a:spAutoFit/>
          </a:bodyPr>
          <a:lstStyle/>
          <a:p>
            <a:pPr>
              <a:spcAft>
                <a:spcPts val="800"/>
              </a:spcAft>
            </a:pPr>
            <a:r>
              <a:rPr lang="fr-FR" sz="1600" b="1" u="sng" cap="all" dirty="0">
                <a:latin typeface="Calibri" panose="020F0502020204030204" pitchFamily="34" charset="0"/>
                <a:ea typeface="Calibri" panose="020F0502020204030204" pitchFamily="34" charset="0"/>
                <a:cs typeface="Times New Roman" panose="02020603050405020304" pitchFamily="18" charset="0"/>
              </a:rPr>
              <a:t>III) Les instruments de la construction de l’Homme nouveau nazi</a:t>
            </a:r>
            <a:r>
              <a:rPr lang="fr-FR" sz="1600" dirty="0">
                <a:latin typeface="Calibri" panose="020F0502020204030204" pitchFamily="34" charset="0"/>
                <a:ea typeface="Calibri" panose="020F0502020204030204" pitchFamily="34" charset="0"/>
                <a:cs typeface="Times New Roman" panose="02020603050405020304" pitchFamily="18" charset="0"/>
              </a:rPr>
              <a:t> : </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Wingdings" panose="05000000000000000000" pitchFamily="2" charset="2"/>
              <a:buChar char="q"/>
            </a:pPr>
            <a:r>
              <a:rPr lang="fr-FR" sz="1600" u="sng" cap="small" dirty="0">
                <a:latin typeface="Calibri" panose="020F0502020204030204" pitchFamily="34" charset="0"/>
                <a:ea typeface="Calibri" panose="020F0502020204030204" pitchFamily="34" charset="0"/>
                <a:cs typeface="Times New Roman" panose="02020603050405020304" pitchFamily="18" charset="0"/>
              </a:rPr>
              <a:t>L’image</a:t>
            </a:r>
            <a:r>
              <a:rPr lang="fr-FR" sz="1600" dirty="0">
                <a:latin typeface="Calibri" panose="020F0502020204030204" pitchFamily="34" charset="0"/>
                <a:ea typeface="Calibri" panose="020F0502020204030204" pitchFamily="34" charset="0"/>
                <a:cs typeface="Times New Roman" panose="02020603050405020304" pitchFamily="18" charset="0"/>
              </a:rPr>
              <a:t> : </a:t>
            </a:r>
            <a:r>
              <a:rPr lang="fr-FR" sz="1400" cap="small" dirty="0">
                <a:latin typeface="Calibri" panose="020F0502020204030204" pitchFamily="34" charset="0"/>
                <a:ea typeface="Calibri" panose="020F0502020204030204" pitchFamily="34" charset="0"/>
                <a:cs typeface="Times New Roman" panose="02020603050405020304" pitchFamily="18" charset="0"/>
              </a:rPr>
              <a:t>le cinéma</a:t>
            </a: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TRIOMPHE DE LA VOLONTE HITLERJUGEND">
            <a:hlinkClick r:id="" action="ppaction://media"/>
            <a:extLst>
              <a:ext uri="{FF2B5EF4-FFF2-40B4-BE49-F238E27FC236}">
                <a16:creationId xmlns:a16="http://schemas.microsoft.com/office/drawing/2014/main" id="{A576EF0B-E049-4051-90E4-F0B6C620659B}"/>
              </a:ext>
            </a:extLst>
          </p:cNvPr>
          <p:cNvPicPr>
            <a:picLocks noChangeAspect="1"/>
          </p:cNvPicPr>
          <p:nvPr>
            <a:videoFile r:link="rId1"/>
            <p:extLst>
              <p:ext uri="{DAA4B4D4-6D71-4841-9C94-3DE7FCFB9230}">
                <p14:media xmlns:p14="http://schemas.microsoft.com/office/powerpoint/2010/main" r:embed="rId2">
                  <p14:trim st="220442" end="205234.6666"/>
                </p14:media>
              </p:ext>
            </p:extLst>
          </p:nvPr>
        </p:nvPicPr>
        <p:blipFill>
          <a:blip r:embed="rId4"/>
          <a:stretch>
            <a:fillRect/>
          </a:stretch>
        </p:blipFill>
        <p:spPr>
          <a:xfrm>
            <a:off x="2497210" y="687369"/>
            <a:ext cx="7273060" cy="5818448"/>
          </a:xfrm>
          <a:prstGeom prst="rect">
            <a:avLst/>
          </a:prstGeom>
        </p:spPr>
      </p:pic>
      <p:sp>
        <p:nvSpPr>
          <p:cNvPr id="4" name="ZoneTexte 3">
            <a:extLst>
              <a:ext uri="{FF2B5EF4-FFF2-40B4-BE49-F238E27FC236}">
                <a16:creationId xmlns:a16="http://schemas.microsoft.com/office/drawing/2014/main" id="{5FB5EEFE-C412-45A5-AD4B-1D5213F1BD1C}"/>
              </a:ext>
            </a:extLst>
          </p:cNvPr>
          <p:cNvSpPr txBox="1"/>
          <p:nvPr/>
        </p:nvSpPr>
        <p:spPr>
          <a:xfrm>
            <a:off x="75480" y="2967335"/>
            <a:ext cx="2346250" cy="923330"/>
          </a:xfrm>
          <a:prstGeom prst="rect">
            <a:avLst/>
          </a:prstGeom>
          <a:solidFill>
            <a:schemeClr val="bg1">
              <a:lumMod val="85000"/>
            </a:schemeClr>
          </a:solidFill>
          <a:ln w="38100">
            <a:solidFill>
              <a:schemeClr val="tx1"/>
            </a:solidFill>
          </a:ln>
        </p:spPr>
        <p:txBody>
          <a:bodyPr wrap="square" rtlCol="0">
            <a:spAutoFit/>
          </a:bodyPr>
          <a:lstStyle/>
          <a:p>
            <a:pPr algn="ctr"/>
            <a:r>
              <a:rPr lang="fr-FR" dirty="0" err="1"/>
              <a:t>Leni</a:t>
            </a:r>
            <a:r>
              <a:rPr lang="fr-FR" dirty="0"/>
              <a:t> RIEFENSTAHL, </a:t>
            </a:r>
            <a:r>
              <a:rPr lang="fr-FR" i="1" dirty="0"/>
              <a:t>Le triomphe de la volonté</a:t>
            </a:r>
            <a:r>
              <a:rPr lang="fr-FR" dirty="0"/>
              <a:t>, 1935.</a:t>
            </a:r>
          </a:p>
        </p:txBody>
      </p:sp>
    </p:spTree>
    <p:extLst>
      <p:ext uri="{BB962C8B-B14F-4D97-AF65-F5344CB8AC3E}">
        <p14:creationId xmlns:p14="http://schemas.microsoft.com/office/powerpoint/2010/main" val="7832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F30948C-D4FD-4BFD-AE57-B9FC79E3F0B4}"/>
              </a:ext>
            </a:extLst>
          </p:cNvPr>
          <p:cNvPicPr>
            <a:picLocks noChangeAspect="1"/>
          </p:cNvPicPr>
          <p:nvPr/>
        </p:nvPicPr>
        <p:blipFill>
          <a:blip r:embed="rId2"/>
          <a:stretch>
            <a:fillRect/>
          </a:stretch>
        </p:blipFill>
        <p:spPr>
          <a:xfrm>
            <a:off x="7917325" y="687368"/>
            <a:ext cx="3745628" cy="5934974"/>
          </a:xfrm>
          <a:prstGeom prst="rect">
            <a:avLst/>
          </a:prstGeom>
        </p:spPr>
      </p:pic>
      <p:sp>
        <p:nvSpPr>
          <p:cNvPr id="3" name="Rectangle 2">
            <a:extLst>
              <a:ext uri="{FF2B5EF4-FFF2-40B4-BE49-F238E27FC236}">
                <a16:creationId xmlns:a16="http://schemas.microsoft.com/office/drawing/2014/main" id="{E89C8768-51CD-4B21-A328-E9E4ACEAAB2F}"/>
              </a:ext>
            </a:extLst>
          </p:cNvPr>
          <p:cNvSpPr/>
          <p:nvPr/>
        </p:nvSpPr>
        <p:spPr>
          <a:xfrm>
            <a:off x="0" y="0"/>
            <a:ext cx="12192000" cy="687368"/>
          </a:xfrm>
          <a:prstGeom prst="rect">
            <a:avLst/>
          </a:prstGeom>
          <a:solidFill>
            <a:schemeClr val="bg1">
              <a:lumMod val="75000"/>
            </a:schemeClr>
          </a:solidFill>
        </p:spPr>
        <p:txBody>
          <a:bodyPr wrap="square">
            <a:spAutoFit/>
          </a:bodyPr>
          <a:lstStyle/>
          <a:p>
            <a:pPr>
              <a:spcAft>
                <a:spcPts val="800"/>
              </a:spcAft>
            </a:pPr>
            <a:r>
              <a:rPr lang="fr-FR" sz="1600" b="1" u="sng" cap="all" dirty="0">
                <a:latin typeface="Calibri" panose="020F0502020204030204" pitchFamily="34" charset="0"/>
                <a:ea typeface="Calibri" panose="020F0502020204030204" pitchFamily="34" charset="0"/>
                <a:cs typeface="Times New Roman" panose="02020603050405020304" pitchFamily="18" charset="0"/>
              </a:rPr>
              <a:t>III) Les instruments de la construction de l’Homme nouveau nazi</a:t>
            </a:r>
            <a:r>
              <a:rPr lang="fr-FR" sz="1600" dirty="0">
                <a:latin typeface="Calibri" panose="020F0502020204030204" pitchFamily="34" charset="0"/>
                <a:ea typeface="Calibri" panose="020F0502020204030204" pitchFamily="34" charset="0"/>
                <a:cs typeface="Times New Roman" panose="02020603050405020304" pitchFamily="18" charset="0"/>
              </a:rPr>
              <a:t> : </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Wingdings" panose="05000000000000000000" pitchFamily="2" charset="2"/>
              <a:buChar char="q"/>
            </a:pPr>
            <a:r>
              <a:rPr lang="fr-FR" sz="1600" u="sng" cap="small" dirty="0">
                <a:latin typeface="Calibri" panose="020F0502020204030204" pitchFamily="34" charset="0"/>
                <a:ea typeface="Calibri" panose="020F0502020204030204" pitchFamily="34" charset="0"/>
                <a:cs typeface="Times New Roman" panose="02020603050405020304" pitchFamily="18" charset="0"/>
              </a:rPr>
              <a:t>L’image</a:t>
            </a:r>
            <a:r>
              <a:rPr lang="fr-FR" sz="16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F306A0A8-811E-4863-B3BA-3098FD4188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047" y="1241832"/>
            <a:ext cx="6256960" cy="4374335"/>
          </a:xfrm>
          <a:prstGeom prst="rect">
            <a:avLst/>
          </a:prstGeom>
        </p:spPr>
      </p:pic>
    </p:spTree>
    <p:extLst>
      <p:ext uri="{BB962C8B-B14F-4D97-AF65-F5344CB8AC3E}">
        <p14:creationId xmlns:p14="http://schemas.microsoft.com/office/powerpoint/2010/main" val="2540051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F30948C-D4FD-4BFD-AE57-B9FC79E3F0B4}"/>
              </a:ext>
            </a:extLst>
          </p:cNvPr>
          <p:cNvPicPr>
            <a:picLocks noChangeAspect="1"/>
          </p:cNvPicPr>
          <p:nvPr/>
        </p:nvPicPr>
        <p:blipFill>
          <a:blip r:embed="rId2"/>
          <a:stretch>
            <a:fillRect/>
          </a:stretch>
        </p:blipFill>
        <p:spPr>
          <a:xfrm>
            <a:off x="7917325" y="687368"/>
            <a:ext cx="3745628" cy="5934974"/>
          </a:xfrm>
          <a:prstGeom prst="rect">
            <a:avLst/>
          </a:prstGeom>
        </p:spPr>
      </p:pic>
      <p:sp>
        <p:nvSpPr>
          <p:cNvPr id="3" name="Rectangle 2">
            <a:extLst>
              <a:ext uri="{FF2B5EF4-FFF2-40B4-BE49-F238E27FC236}">
                <a16:creationId xmlns:a16="http://schemas.microsoft.com/office/drawing/2014/main" id="{E89C8768-51CD-4B21-A328-E9E4ACEAAB2F}"/>
              </a:ext>
            </a:extLst>
          </p:cNvPr>
          <p:cNvSpPr/>
          <p:nvPr/>
        </p:nvSpPr>
        <p:spPr>
          <a:xfrm>
            <a:off x="0" y="0"/>
            <a:ext cx="12192000" cy="687368"/>
          </a:xfrm>
          <a:prstGeom prst="rect">
            <a:avLst/>
          </a:prstGeom>
          <a:solidFill>
            <a:schemeClr val="bg1">
              <a:lumMod val="75000"/>
            </a:schemeClr>
          </a:solidFill>
        </p:spPr>
        <p:txBody>
          <a:bodyPr wrap="square">
            <a:spAutoFit/>
          </a:bodyPr>
          <a:lstStyle/>
          <a:p>
            <a:pPr>
              <a:spcAft>
                <a:spcPts val="800"/>
              </a:spcAft>
            </a:pPr>
            <a:r>
              <a:rPr lang="fr-FR" sz="1600" b="1" u="sng" cap="all" dirty="0">
                <a:latin typeface="Calibri" panose="020F0502020204030204" pitchFamily="34" charset="0"/>
                <a:ea typeface="Calibri" panose="020F0502020204030204" pitchFamily="34" charset="0"/>
                <a:cs typeface="Times New Roman" panose="02020603050405020304" pitchFamily="18" charset="0"/>
              </a:rPr>
              <a:t>III) Les instruments de la construction de l’Homme nouveau nazi</a:t>
            </a:r>
            <a:r>
              <a:rPr lang="fr-FR" sz="1600" dirty="0">
                <a:latin typeface="Calibri" panose="020F0502020204030204" pitchFamily="34" charset="0"/>
                <a:ea typeface="Calibri" panose="020F0502020204030204" pitchFamily="34" charset="0"/>
                <a:cs typeface="Times New Roman" panose="02020603050405020304" pitchFamily="18" charset="0"/>
              </a:rPr>
              <a:t> : </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Wingdings" panose="05000000000000000000" pitchFamily="2" charset="2"/>
              <a:buChar char="q"/>
            </a:pPr>
            <a:r>
              <a:rPr lang="fr-FR" sz="1600" u="sng" cap="small" dirty="0">
                <a:latin typeface="Calibri" panose="020F0502020204030204" pitchFamily="34" charset="0"/>
                <a:ea typeface="Calibri" panose="020F0502020204030204" pitchFamily="34" charset="0"/>
                <a:cs typeface="Times New Roman" panose="02020603050405020304" pitchFamily="18" charset="0"/>
              </a:rPr>
              <a:t>L’image</a:t>
            </a:r>
            <a:r>
              <a:rPr lang="fr-FR" sz="16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RÃ©sultat de recherche d'images pour &quot;munich 1937 art degenere&quot;">
            <a:extLst>
              <a:ext uri="{FF2B5EF4-FFF2-40B4-BE49-F238E27FC236}">
                <a16:creationId xmlns:a16="http://schemas.microsoft.com/office/drawing/2014/main" id="{6E601A9B-E8EE-46EA-9797-25CD60F09D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047" y="1530289"/>
            <a:ext cx="6722132" cy="4473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806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5B26BB-5423-47B2-BBAA-5EC2C3D22663}"/>
              </a:ext>
            </a:extLst>
          </p:cNvPr>
          <p:cNvSpPr/>
          <p:nvPr/>
        </p:nvSpPr>
        <p:spPr>
          <a:xfrm>
            <a:off x="0" y="1156304"/>
            <a:ext cx="12192000" cy="5355312"/>
          </a:xfrm>
          <a:prstGeom prst="rect">
            <a:avLst/>
          </a:prstGeom>
          <a:solidFill>
            <a:schemeClr val="bg1">
              <a:lumMod val="85000"/>
            </a:schemeClr>
          </a:solidFill>
          <a:ln w="57150">
            <a:solidFill>
              <a:schemeClr val="tx1"/>
            </a:solidFill>
          </a:ln>
        </p:spPr>
        <p:txBody>
          <a:bodyPr wrap="square">
            <a:spAutoFit/>
          </a:bodyPr>
          <a:lstStyle/>
          <a:p>
            <a:pPr algn="ctr"/>
            <a:r>
              <a:rPr lang="fr-FR" b="1" dirty="0"/>
              <a:t>LOIS DE NÜREMBERG POUR LA PROTECTION DU SANG ALLEMAND ET DE L'HONNEUR ALLEMAND, 15 SEPT. 1935.</a:t>
            </a:r>
          </a:p>
          <a:p>
            <a:endParaRPr lang="fr-FR" dirty="0"/>
          </a:p>
          <a:p>
            <a:endParaRPr lang="fr-FR" dirty="0"/>
          </a:p>
          <a:p>
            <a:r>
              <a:rPr lang="fr-FR" dirty="0"/>
              <a:t>	Pénétré du sentiment que la pureté du sang allemand est la condition nécessaire à la continuité de l'existence du peuple allemand, et inspiré par la volonté inflexible d'assurer pour l'éternité l'existence de la Nation allemande, le Reichstag a adopté à l'unanimité la loi suivante qui se trouve donc par là-même promulguée.</a:t>
            </a:r>
          </a:p>
          <a:p>
            <a:endParaRPr lang="fr-FR" dirty="0"/>
          </a:p>
          <a:p>
            <a:pPr marL="342900" indent="-342900" algn="just">
              <a:buAutoNum type="arabicPeriod"/>
            </a:pPr>
            <a:r>
              <a:rPr lang="fr-FR" dirty="0"/>
              <a:t>Les mariages entre Juifs et nationaux de l'Etat allemand ou de même nature, sont interdits. Les mariages néanmoins conclus sont nuls et non avenus, même s'ils ont été conclus à l'étranger pour circonvenir à cette loi.</a:t>
            </a:r>
          </a:p>
          <a:p>
            <a:pPr algn="just"/>
            <a:endParaRPr lang="fr-FR" dirty="0"/>
          </a:p>
          <a:p>
            <a:r>
              <a:rPr lang="fr-FR" dirty="0"/>
              <a:t>2.     Les procédures d'annulation ne peuvent amorcées que par le Procureur de l'Etat.</a:t>
            </a:r>
          </a:p>
          <a:p>
            <a:endParaRPr lang="fr-FR" dirty="0"/>
          </a:p>
          <a:p>
            <a:pPr marL="342900" indent="-342900">
              <a:buFont typeface="+mj-lt"/>
              <a:buAutoNum type="arabicPeriod" startAt="3"/>
            </a:pPr>
            <a:r>
              <a:rPr lang="fr-FR" dirty="0"/>
              <a:t>Les relations sexuelles hors mariage entre des Juifs et les ressortissants de l'Etat allemand ou de même nature, sont interdites.</a:t>
            </a:r>
          </a:p>
          <a:p>
            <a:pPr marL="342900" indent="-342900">
              <a:buFont typeface="+mj-lt"/>
              <a:buAutoNum type="arabicPeriod" startAt="3"/>
            </a:pPr>
            <a:endParaRPr lang="fr-FR" dirty="0"/>
          </a:p>
          <a:p>
            <a:pPr marL="342900" indent="-342900">
              <a:buFont typeface="+mj-lt"/>
              <a:buAutoNum type="arabicPeriod" startAt="4"/>
            </a:pPr>
            <a:r>
              <a:rPr lang="fr-FR" dirty="0"/>
              <a:t>Les Juifs ne peuvent employer de domestiques féminins de sang allemand ou de même nature, de moins de 45 ans.</a:t>
            </a:r>
          </a:p>
          <a:p>
            <a:endParaRPr lang="fr-FR" dirty="0"/>
          </a:p>
          <a:p>
            <a:pPr algn="r"/>
            <a:r>
              <a:rPr lang="fr-FR" b="1" dirty="0" err="1"/>
              <a:t>Nüremberg</a:t>
            </a:r>
            <a:r>
              <a:rPr lang="fr-FR" b="1" dirty="0"/>
              <a:t>, 15 sept. 1935</a:t>
            </a:r>
          </a:p>
          <a:p>
            <a:pPr algn="r"/>
            <a:r>
              <a:rPr lang="fr-FR" b="1" dirty="0"/>
              <a:t>Congrès de la Liberté: Parti du Reich</a:t>
            </a:r>
          </a:p>
        </p:txBody>
      </p:sp>
      <p:sp>
        <p:nvSpPr>
          <p:cNvPr id="3" name="Rectangle 2">
            <a:extLst>
              <a:ext uri="{FF2B5EF4-FFF2-40B4-BE49-F238E27FC236}">
                <a16:creationId xmlns:a16="http://schemas.microsoft.com/office/drawing/2014/main" id="{D86AD2A4-4097-42C1-9CBD-6D2339E16841}"/>
              </a:ext>
            </a:extLst>
          </p:cNvPr>
          <p:cNvSpPr/>
          <p:nvPr/>
        </p:nvSpPr>
        <p:spPr>
          <a:xfrm>
            <a:off x="0" y="0"/>
            <a:ext cx="12192000" cy="687368"/>
          </a:xfrm>
          <a:prstGeom prst="rect">
            <a:avLst/>
          </a:prstGeom>
          <a:solidFill>
            <a:schemeClr val="bg1">
              <a:lumMod val="75000"/>
            </a:schemeClr>
          </a:solidFill>
        </p:spPr>
        <p:txBody>
          <a:bodyPr wrap="square">
            <a:spAutoFit/>
          </a:bodyPr>
          <a:lstStyle/>
          <a:p>
            <a:pPr>
              <a:spcAft>
                <a:spcPts val="800"/>
              </a:spcAft>
            </a:pPr>
            <a:r>
              <a:rPr lang="fr-FR" sz="1600" b="1" u="sng" cap="all" dirty="0">
                <a:latin typeface="Calibri" panose="020F0502020204030204" pitchFamily="34" charset="0"/>
                <a:ea typeface="Calibri" panose="020F0502020204030204" pitchFamily="34" charset="0"/>
                <a:cs typeface="Times New Roman" panose="02020603050405020304" pitchFamily="18" charset="0"/>
              </a:rPr>
              <a:t>III) Les instruments de la construction de l’Homme nouveau nazi</a:t>
            </a:r>
            <a:r>
              <a:rPr lang="fr-FR" sz="1600" dirty="0">
                <a:latin typeface="Calibri" panose="020F0502020204030204" pitchFamily="34" charset="0"/>
                <a:ea typeface="Calibri" panose="020F0502020204030204" pitchFamily="34" charset="0"/>
                <a:cs typeface="Times New Roman" panose="02020603050405020304" pitchFamily="18" charset="0"/>
              </a:rPr>
              <a:t> : </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spcAft>
                <a:spcPts val="800"/>
              </a:spcAft>
              <a:buFont typeface="Wingdings" panose="05000000000000000000" pitchFamily="2" charset="2"/>
              <a:buChar char="q"/>
            </a:pPr>
            <a:r>
              <a:rPr lang="fr-FR" sz="1600" u="sng" cap="small" dirty="0">
                <a:latin typeface="Calibri" panose="020F0502020204030204" pitchFamily="34" charset="0"/>
                <a:ea typeface="Calibri" panose="020F0502020204030204" pitchFamily="34" charset="0"/>
                <a:cs typeface="Times New Roman" panose="02020603050405020304" pitchFamily="18" charset="0"/>
              </a:rPr>
              <a:t>Des mesures biologiques</a:t>
            </a:r>
            <a:r>
              <a:rPr lang="fr-FR" sz="16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0468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A13E34-AA46-48E9-9549-7BB6AFCCDFEF}"/>
              </a:ext>
            </a:extLst>
          </p:cNvPr>
          <p:cNvSpPr/>
          <p:nvPr/>
        </p:nvSpPr>
        <p:spPr>
          <a:xfrm>
            <a:off x="1846053" y="619117"/>
            <a:ext cx="8971472" cy="5235408"/>
          </a:xfrm>
          <a:prstGeom prst="rect">
            <a:avLst/>
          </a:prstGeom>
          <a:solidFill>
            <a:schemeClr val="bg1">
              <a:lumMod val="75000"/>
            </a:schemeClr>
          </a:solidFill>
        </p:spPr>
        <p:txBody>
          <a:bodyPr wrap="square">
            <a:spAutoFit/>
          </a:bodyPr>
          <a:lstStyle/>
          <a:p>
            <a:pPr>
              <a:lnSpc>
                <a:spcPct val="150000"/>
              </a:lnSpc>
              <a:spcAft>
                <a:spcPts val="800"/>
              </a:spcAft>
            </a:pPr>
            <a:r>
              <a:rPr lang="fr-FR" b="1" u="sng" cap="all" dirty="0">
                <a:latin typeface="Calibri" panose="020F0502020204030204" pitchFamily="34" charset="0"/>
                <a:ea typeface="Calibri" panose="020F0502020204030204" pitchFamily="34" charset="0"/>
                <a:cs typeface="Times New Roman" panose="02020603050405020304" pitchFamily="18" charset="0"/>
              </a:rPr>
              <a:t>I) Une volonté affirmée de concevoir un Homme nouveau </a:t>
            </a:r>
            <a:r>
              <a:rPr lang="fr-FR" dirty="0">
                <a:latin typeface="Calibri" panose="020F0502020204030204" pitchFamily="34" charset="0"/>
                <a:ea typeface="Calibri" panose="020F0502020204030204" pitchFamily="34" charset="0"/>
                <a:cs typeface="Times New Roman" panose="02020603050405020304" pitchFamily="18" charset="0"/>
              </a:rPr>
              <a:t>:  </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buFont typeface="Wingdings" panose="05000000000000000000" pitchFamily="2" charset="2"/>
              <a:buChar char="q"/>
            </a:pPr>
            <a:r>
              <a:rPr lang="fr-FR" u="sng" cap="small" dirty="0">
                <a:latin typeface="Calibri" panose="020F0502020204030204" pitchFamily="34" charset="0"/>
                <a:ea typeface="Calibri" panose="020F0502020204030204" pitchFamily="34" charset="0"/>
                <a:cs typeface="Times New Roman" panose="02020603050405020304" pitchFamily="18" charset="0"/>
              </a:rPr>
              <a:t>Une  volonté d’«élevage»</a:t>
            </a:r>
            <a:r>
              <a:rPr lang="fr-FR" dirty="0">
                <a:latin typeface="Calibri" panose="020F0502020204030204" pitchFamily="34" charset="0"/>
                <a:ea typeface="Calibri" panose="020F0502020204030204" pitchFamily="34" charset="0"/>
                <a:cs typeface="Times New Roman" panose="02020603050405020304" pitchFamily="18" charset="0"/>
              </a:rPr>
              <a:t>… :</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spcAft>
                <a:spcPts val="800"/>
              </a:spcAft>
              <a:buFont typeface="Wingdings" panose="05000000000000000000" pitchFamily="2" charset="2"/>
              <a:buChar char="q"/>
            </a:pPr>
            <a:r>
              <a:rPr lang="fr-FR" u="sng" cap="small" dirty="0">
                <a:latin typeface="Calibri" panose="020F0502020204030204" pitchFamily="34" charset="0"/>
                <a:ea typeface="Calibri" panose="020F0502020204030204" pitchFamily="34" charset="0"/>
                <a:cs typeface="Times New Roman" panose="02020603050405020304" pitchFamily="18" charset="0"/>
              </a:rPr>
              <a:t>… qui se confronte aux idées racistes de la doctrine nazie</a:t>
            </a:r>
            <a:r>
              <a:rPr lang="fr-FR" dirty="0">
                <a:latin typeface="Calibri" panose="020F0502020204030204" pitchFamily="34" charset="0"/>
                <a:ea typeface="Calibri" panose="020F0502020204030204" pitchFamily="34" charset="0"/>
                <a:cs typeface="Times New Roman" panose="02020603050405020304" pitchFamily="18" charset="0"/>
              </a:rPr>
              <a:t> : </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fr-FR" b="1" u="sng" cap="all" dirty="0">
                <a:latin typeface="Calibri" panose="020F0502020204030204" pitchFamily="34" charset="0"/>
                <a:ea typeface="Calibri" panose="020F0502020204030204" pitchFamily="34" charset="0"/>
                <a:cs typeface="Times New Roman" panose="02020603050405020304" pitchFamily="18" charset="0"/>
              </a:rPr>
              <a:t>II) Les traits de l’Homme nouveau dans l’Allemagne nazie </a:t>
            </a:r>
            <a:r>
              <a:rPr lang="fr-FR" dirty="0">
                <a:latin typeface="Calibri" panose="020F0502020204030204" pitchFamily="34" charset="0"/>
                <a:ea typeface="Calibri" panose="020F0502020204030204" pitchFamily="34" charset="0"/>
                <a:cs typeface="Times New Roman" panose="02020603050405020304" pitchFamily="18" charset="0"/>
              </a:rPr>
              <a:t>: </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buFont typeface="Wingdings" panose="05000000000000000000" pitchFamily="2" charset="2"/>
              <a:buChar char="q"/>
            </a:pPr>
            <a:r>
              <a:rPr lang="fr-FR" u="sng" cap="small" dirty="0">
                <a:latin typeface="Calibri" panose="020F0502020204030204" pitchFamily="34" charset="0"/>
                <a:ea typeface="Calibri" panose="020F0502020204030204" pitchFamily="34" charset="0"/>
                <a:cs typeface="Times New Roman" panose="02020603050405020304" pitchFamily="18" charset="0"/>
              </a:rPr>
              <a:t>Les qualités morales</a:t>
            </a:r>
            <a:r>
              <a:rPr lang="fr-FR" dirty="0">
                <a:latin typeface="Calibri" panose="020F0502020204030204" pitchFamily="34" charset="0"/>
                <a:ea typeface="Calibri" panose="020F0502020204030204" pitchFamily="34" charset="0"/>
                <a:cs typeface="Times New Roman" panose="02020603050405020304" pitchFamily="18" charset="0"/>
              </a:rPr>
              <a:t> :</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spcAft>
                <a:spcPts val="800"/>
              </a:spcAft>
              <a:buFont typeface="Wingdings" panose="05000000000000000000" pitchFamily="2" charset="2"/>
              <a:buChar char="q"/>
            </a:pPr>
            <a:r>
              <a:rPr lang="fr-FR" u="sng" cap="small" dirty="0">
                <a:latin typeface="Calibri" panose="020F0502020204030204" pitchFamily="34" charset="0"/>
                <a:ea typeface="Calibri" panose="020F0502020204030204" pitchFamily="34" charset="0"/>
                <a:cs typeface="Times New Roman" panose="02020603050405020304" pitchFamily="18" charset="0"/>
              </a:rPr>
              <a:t>Les qualités physiques</a:t>
            </a:r>
            <a:r>
              <a:rPr lang="fr-FR" dirty="0">
                <a:latin typeface="Calibri" panose="020F0502020204030204" pitchFamily="34" charset="0"/>
                <a:ea typeface="Calibri" panose="020F0502020204030204" pitchFamily="34" charset="0"/>
                <a:cs typeface="Times New Roman" panose="02020603050405020304" pitchFamily="18" charset="0"/>
              </a:rPr>
              <a:t> : </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fr-FR" b="1" u="sng" cap="all" dirty="0">
                <a:latin typeface="Calibri" panose="020F0502020204030204" pitchFamily="34" charset="0"/>
                <a:ea typeface="Calibri" panose="020F0502020204030204" pitchFamily="34" charset="0"/>
                <a:cs typeface="Times New Roman" panose="02020603050405020304" pitchFamily="18" charset="0"/>
              </a:rPr>
              <a:t>III) Les instruments de la construction de l’Homme nouveau nazi</a:t>
            </a:r>
            <a:r>
              <a:rPr lang="fr-FR" dirty="0">
                <a:latin typeface="Calibri" panose="020F0502020204030204" pitchFamily="34" charset="0"/>
                <a:ea typeface="Calibri" panose="020F0502020204030204" pitchFamily="34" charset="0"/>
                <a:cs typeface="Times New Roman" panose="02020603050405020304" pitchFamily="18" charset="0"/>
              </a:rPr>
              <a:t> : </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buFont typeface="Wingdings" panose="05000000000000000000" pitchFamily="2" charset="2"/>
              <a:buChar char="q"/>
            </a:pPr>
            <a:r>
              <a:rPr lang="fr-FR" u="sng" cap="small" dirty="0">
                <a:latin typeface="Calibri" panose="020F0502020204030204" pitchFamily="34" charset="0"/>
                <a:ea typeface="Calibri" panose="020F0502020204030204" pitchFamily="34" charset="0"/>
                <a:cs typeface="Times New Roman" panose="02020603050405020304" pitchFamily="18" charset="0"/>
              </a:rPr>
              <a:t>L’éducation</a:t>
            </a:r>
            <a:r>
              <a:rPr lang="fr-FR" dirty="0">
                <a:latin typeface="Calibri" panose="020F0502020204030204" pitchFamily="34" charset="0"/>
                <a:ea typeface="Calibri" panose="020F0502020204030204" pitchFamily="34" charset="0"/>
                <a:cs typeface="Times New Roman" panose="02020603050405020304" pitchFamily="18" charset="0"/>
              </a:rPr>
              <a:t> :</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buFont typeface="Wingdings" panose="05000000000000000000" pitchFamily="2" charset="2"/>
              <a:buChar char="q"/>
            </a:pPr>
            <a:r>
              <a:rPr lang="fr-FR" u="sng" cap="small" dirty="0">
                <a:latin typeface="Calibri" panose="020F0502020204030204" pitchFamily="34" charset="0"/>
                <a:ea typeface="Calibri" panose="020F0502020204030204" pitchFamily="34" charset="0"/>
                <a:cs typeface="Times New Roman" panose="02020603050405020304" pitchFamily="18" charset="0"/>
              </a:rPr>
              <a:t>L’image</a:t>
            </a:r>
            <a:r>
              <a:rPr lang="fr-FR" dirty="0">
                <a:latin typeface="Calibri" panose="020F0502020204030204" pitchFamily="34" charset="0"/>
                <a:ea typeface="Calibri" panose="020F0502020204030204" pitchFamily="34" charset="0"/>
                <a:cs typeface="Times New Roman" panose="02020603050405020304" pitchFamily="18" charset="0"/>
              </a:rPr>
              <a:t> :</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spcAft>
                <a:spcPts val="800"/>
              </a:spcAft>
              <a:buFont typeface="Wingdings" panose="05000000000000000000" pitchFamily="2" charset="2"/>
              <a:buChar char="q"/>
            </a:pPr>
            <a:r>
              <a:rPr lang="fr-FR" u="sng" cap="small" dirty="0">
                <a:latin typeface="Calibri" panose="020F0502020204030204" pitchFamily="34" charset="0"/>
                <a:ea typeface="Calibri" panose="020F0502020204030204" pitchFamily="34" charset="0"/>
                <a:cs typeface="Times New Roman" panose="02020603050405020304" pitchFamily="18" charset="0"/>
              </a:rPr>
              <a:t>Des mesures biologiques</a:t>
            </a:r>
            <a:r>
              <a:rPr lang="fr-FR" dirty="0">
                <a:latin typeface="Calibri" panose="020F0502020204030204" pitchFamily="34" charset="0"/>
                <a:ea typeface="Calibri" panose="020F0502020204030204" pitchFamily="34" charset="0"/>
                <a:cs typeface="Times New Roman" panose="02020603050405020304" pitchFamily="18" charset="0"/>
              </a:rPr>
              <a:t> :</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fr-FR" b="1" u="sng" dirty="0">
                <a:latin typeface="Calibri" panose="020F0502020204030204" pitchFamily="34" charset="0"/>
                <a:ea typeface="Calibri" panose="020F0502020204030204" pitchFamily="34" charset="0"/>
                <a:cs typeface="Times New Roman" panose="02020603050405020304" pitchFamily="18" charset="0"/>
              </a:rPr>
              <a:t>CONCLUSION GENERALE</a:t>
            </a:r>
            <a:r>
              <a:rPr lang="fr-FR" dirty="0">
                <a:latin typeface="Calibri" panose="020F0502020204030204" pitchFamily="34" charset="0"/>
                <a:ea typeface="Calibri" panose="020F0502020204030204" pitchFamily="34" charset="0"/>
                <a:cs typeface="Times New Roman" panose="02020603050405020304" pitchFamily="18" charset="0"/>
              </a:rPr>
              <a:t> :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6094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A13E34-AA46-48E9-9549-7BB6AFCCDFEF}"/>
              </a:ext>
            </a:extLst>
          </p:cNvPr>
          <p:cNvSpPr/>
          <p:nvPr/>
        </p:nvSpPr>
        <p:spPr>
          <a:xfrm>
            <a:off x="0" y="0"/>
            <a:ext cx="12192000" cy="687368"/>
          </a:xfrm>
          <a:prstGeom prst="rect">
            <a:avLst/>
          </a:prstGeom>
          <a:solidFill>
            <a:schemeClr val="bg1">
              <a:lumMod val="75000"/>
            </a:schemeClr>
          </a:solidFill>
        </p:spPr>
        <p:txBody>
          <a:bodyPr wrap="square">
            <a:spAutoFit/>
          </a:bodyPr>
          <a:lstStyle/>
          <a:p>
            <a:pPr>
              <a:spcAft>
                <a:spcPts val="800"/>
              </a:spcAft>
            </a:pPr>
            <a:r>
              <a:rPr lang="fr-FR" sz="1600" b="1" u="sng" cap="all" dirty="0">
                <a:latin typeface="Calibri" panose="020F0502020204030204" pitchFamily="34" charset="0"/>
                <a:ea typeface="Calibri" panose="020F0502020204030204" pitchFamily="34" charset="0"/>
                <a:cs typeface="Times New Roman" panose="02020603050405020304" pitchFamily="18" charset="0"/>
              </a:rPr>
              <a:t>III) Les instruments de la construction de l’Homme nouveau nazi</a:t>
            </a:r>
            <a:r>
              <a:rPr lang="fr-FR" sz="1600" dirty="0">
                <a:latin typeface="Calibri" panose="020F0502020204030204" pitchFamily="34" charset="0"/>
                <a:ea typeface="Calibri" panose="020F0502020204030204" pitchFamily="34" charset="0"/>
                <a:cs typeface="Times New Roman" panose="02020603050405020304" pitchFamily="18" charset="0"/>
              </a:rPr>
              <a:t> : </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spcAft>
                <a:spcPts val="800"/>
              </a:spcAft>
              <a:buFont typeface="Wingdings" panose="05000000000000000000" pitchFamily="2" charset="2"/>
              <a:buChar char="q"/>
            </a:pPr>
            <a:r>
              <a:rPr lang="fr-FR" sz="1600" u="sng" cap="small" dirty="0">
                <a:latin typeface="Calibri" panose="020F0502020204030204" pitchFamily="34" charset="0"/>
                <a:ea typeface="Calibri" panose="020F0502020204030204" pitchFamily="34" charset="0"/>
                <a:cs typeface="Times New Roman" panose="02020603050405020304" pitchFamily="18" charset="0"/>
              </a:rPr>
              <a:t>Des mesures biologiques</a:t>
            </a:r>
            <a:r>
              <a:rPr lang="fr-FR" sz="16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A337A181-76EF-4646-9C34-7D7B1F452A0A}"/>
              </a:ext>
            </a:extLst>
          </p:cNvPr>
          <p:cNvPicPr>
            <a:picLocks noChangeAspect="1"/>
          </p:cNvPicPr>
          <p:nvPr/>
        </p:nvPicPr>
        <p:blipFill>
          <a:blip r:embed="rId2"/>
          <a:stretch>
            <a:fillRect/>
          </a:stretch>
        </p:blipFill>
        <p:spPr>
          <a:xfrm>
            <a:off x="1544129" y="989881"/>
            <a:ext cx="7620000" cy="5257800"/>
          </a:xfrm>
          <a:prstGeom prst="rect">
            <a:avLst/>
          </a:prstGeom>
        </p:spPr>
      </p:pic>
    </p:spTree>
    <p:extLst>
      <p:ext uri="{BB962C8B-B14F-4D97-AF65-F5344CB8AC3E}">
        <p14:creationId xmlns:p14="http://schemas.microsoft.com/office/powerpoint/2010/main" val="2199493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A13E34-AA46-48E9-9549-7BB6AFCCDFEF}"/>
              </a:ext>
            </a:extLst>
          </p:cNvPr>
          <p:cNvSpPr/>
          <p:nvPr/>
        </p:nvSpPr>
        <p:spPr>
          <a:xfrm>
            <a:off x="0" y="0"/>
            <a:ext cx="12192000" cy="687368"/>
          </a:xfrm>
          <a:prstGeom prst="rect">
            <a:avLst/>
          </a:prstGeom>
          <a:solidFill>
            <a:schemeClr val="bg1">
              <a:lumMod val="75000"/>
            </a:schemeClr>
          </a:solidFill>
        </p:spPr>
        <p:txBody>
          <a:bodyPr wrap="square">
            <a:spAutoFit/>
          </a:bodyPr>
          <a:lstStyle/>
          <a:p>
            <a:pPr>
              <a:spcAft>
                <a:spcPts val="800"/>
              </a:spcAft>
            </a:pPr>
            <a:r>
              <a:rPr lang="fr-FR" sz="1600" b="1" u="sng" cap="all" dirty="0">
                <a:latin typeface="Calibri" panose="020F0502020204030204" pitchFamily="34" charset="0"/>
                <a:ea typeface="Calibri" panose="020F0502020204030204" pitchFamily="34" charset="0"/>
                <a:cs typeface="Times New Roman" panose="02020603050405020304" pitchFamily="18" charset="0"/>
              </a:rPr>
              <a:t>III) Les instruments de la construction de l’Homme nouveau nazi</a:t>
            </a:r>
            <a:r>
              <a:rPr lang="fr-FR" sz="1600" dirty="0">
                <a:latin typeface="Calibri" panose="020F0502020204030204" pitchFamily="34" charset="0"/>
                <a:ea typeface="Calibri" panose="020F0502020204030204" pitchFamily="34" charset="0"/>
                <a:cs typeface="Times New Roman" panose="02020603050405020304" pitchFamily="18" charset="0"/>
              </a:rPr>
              <a:t> : </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spcAft>
                <a:spcPts val="800"/>
              </a:spcAft>
              <a:buFont typeface="Wingdings" panose="05000000000000000000" pitchFamily="2" charset="2"/>
              <a:buChar char="q"/>
            </a:pPr>
            <a:r>
              <a:rPr lang="fr-FR" sz="1600" u="sng" cap="small" dirty="0">
                <a:latin typeface="Calibri" panose="020F0502020204030204" pitchFamily="34" charset="0"/>
                <a:ea typeface="Calibri" panose="020F0502020204030204" pitchFamily="34" charset="0"/>
                <a:cs typeface="Times New Roman" panose="02020603050405020304" pitchFamily="18" charset="0"/>
              </a:rPr>
              <a:t>Des mesures biologiques</a:t>
            </a:r>
            <a:r>
              <a:rPr lang="fr-FR" sz="16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D4D02666-0429-4320-B384-8462234B3448}"/>
              </a:ext>
            </a:extLst>
          </p:cNvPr>
          <p:cNvSpPr/>
          <p:nvPr/>
        </p:nvSpPr>
        <p:spPr>
          <a:xfrm>
            <a:off x="9160388" y="2683618"/>
            <a:ext cx="1120884" cy="369332"/>
          </a:xfrm>
          <a:prstGeom prst="rect">
            <a:avLst/>
          </a:prstGeom>
          <a:solidFill>
            <a:schemeClr val="bg1">
              <a:lumMod val="85000"/>
            </a:schemeClr>
          </a:solidFill>
          <a:ln w="28575">
            <a:solidFill>
              <a:schemeClr val="tx1"/>
            </a:solidFill>
          </a:ln>
        </p:spPr>
        <p:txBody>
          <a:bodyPr wrap="none">
            <a:spAutoFit/>
          </a:bodyPr>
          <a:lstStyle/>
          <a:p>
            <a:r>
              <a:rPr lang="fr-FR" b="0" i="1" dirty="0">
                <a:solidFill>
                  <a:srgbClr val="000000"/>
                </a:solidFill>
                <a:effectLst/>
                <a:latin typeface="Linux Libertine"/>
              </a:rPr>
              <a:t>Aktion T4</a:t>
            </a:r>
            <a:endParaRPr lang="fr-FR" b="0" i="0" dirty="0">
              <a:solidFill>
                <a:srgbClr val="000000"/>
              </a:solidFill>
              <a:effectLst/>
              <a:latin typeface="Linux Libertine"/>
            </a:endParaRPr>
          </a:p>
        </p:txBody>
      </p:sp>
      <p:pic>
        <p:nvPicPr>
          <p:cNvPr id="6146" name="Picture 2" descr="photographie de propagande, en noir et blanc et de trois-quarts dos d'un handicapÃ© mental">
            <a:extLst>
              <a:ext uri="{FF2B5EF4-FFF2-40B4-BE49-F238E27FC236}">
                <a16:creationId xmlns:a16="http://schemas.microsoft.com/office/drawing/2014/main" id="{F49E542D-06C0-4135-ADEA-C47FBAECE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2488" y="965833"/>
            <a:ext cx="3831207" cy="55726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15D8642-9495-44F6-B26C-3BEAE283CDF7}"/>
              </a:ext>
            </a:extLst>
          </p:cNvPr>
          <p:cNvSpPr/>
          <p:nvPr/>
        </p:nvSpPr>
        <p:spPr>
          <a:xfrm>
            <a:off x="7863587" y="3429000"/>
            <a:ext cx="3714487" cy="1754326"/>
          </a:xfrm>
          <a:prstGeom prst="rect">
            <a:avLst/>
          </a:prstGeom>
          <a:solidFill>
            <a:schemeClr val="bg1">
              <a:lumMod val="85000"/>
            </a:schemeClr>
          </a:solidFill>
          <a:ln w="28575">
            <a:solidFill>
              <a:schemeClr val="tx1"/>
            </a:solidFill>
          </a:ln>
        </p:spPr>
        <p:txBody>
          <a:bodyPr wrap="square">
            <a:spAutoFit/>
          </a:bodyPr>
          <a:lstStyle/>
          <a:p>
            <a:pPr algn="ctr"/>
            <a:r>
              <a:rPr lang="fr-FR" b="0" i="0" dirty="0">
                <a:solidFill>
                  <a:srgbClr val="222222"/>
                </a:solidFill>
                <a:effectLst/>
                <a:latin typeface="Arial" panose="020B0604020202020204" pitchFamily="34" charset="0"/>
              </a:rPr>
              <a:t>En légen</a:t>
            </a:r>
            <a:r>
              <a:rPr lang="fr-FR" dirty="0">
                <a:solidFill>
                  <a:srgbClr val="222222"/>
                </a:solidFill>
                <a:latin typeface="Arial" panose="020B0604020202020204" pitchFamily="34" charset="0"/>
              </a:rPr>
              <a:t>de de cette photo placardée en Allemagne en 1934 était inscrit : </a:t>
            </a:r>
          </a:p>
          <a:p>
            <a:pPr algn="ctr"/>
            <a:r>
              <a:rPr lang="fr-FR" b="0" i="0" dirty="0">
                <a:solidFill>
                  <a:srgbClr val="222222"/>
                </a:solidFill>
                <a:effectLst/>
                <a:latin typeface="Arial" panose="020B0604020202020204" pitchFamily="34" charset="0"/>
              </a:rPr>
              <a:t>« Ce malade mental coûte annuellement 2 000 marks à l'État »</a:t>
            </a:r>
            <a:endParaRPr lang="fr-FR" dirty="0"/>
          </a:p>
        </p:txBody>
      </p:sp>
    </p:spTree>
    <p:extLst>
      <p:ext uri="{BB962C8B-B14F-4D97-AF65-F5344CB8AC3E}">
        <p14:creationId xmlns:p14="http://schemas.microsoft.com/office/powerpoint/2010/main" val="84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7771FA-981F-413F-BB22-C32978FE628E}"/>
              </a:ext>
            </a:extLst>
          </p:cNvPr>
          <p:cNvSpPr/>
          <p:nvPr/>
        </p:nvSpPr>
        <p:spPr>
          <a:xfrm>
            <a:off x="287547" y="1377690"/>
            <a:ext cx="6096000" cy="2308324"/>
          </a:xfrm>
          <a:prstGeom prst="rect">
            <a:avLst/>
          </a:prstGeom>
          <a:solidFill>
            <a:schemeClr val="bg1">
              <a:lumMod val="85000"/>
            </a:schemeClr>
          </a:solidFill>
          <a:ln>
            <a:solidFill>
              <a:schemeClr val="tx1"/>
            </a:solidFill>
          </a:ln>
        </p:spPr>
        <p:txBody>
          <a:bodyPr>
            <a:spAutoFit/>
          </a:bodyPr>
          <a:lstStyle/>
          <a:p>
            <a:pPr algn="ctr"/>
            <a:r>
              <a:rPr lang="fr-FR" dirty="0"/>
              <a:t>« </a:t>
            </a:r>
            <a:r>
              <a:rPr lang="fr-FR" i="1" dirty="0"/>
              <a:t>Le </a:t>
            </a:r>
            <a:r>
              <a:rPr lang="fr-FR" i="1" dirty="0" err="1"/>
              <a:t>Reichsleiter</a:t>
            </a:r>
            <a:r>
              <a:rPr lang="fr-FR" i="1" dirty="0"/>
              <a:t> </a:t>
            </a:r>
            <a:r>
              <a:rPr lang="fr-FR" i="1" dirty="0" err="1"/>
              <a:t>Bouhler</a:t>
            </a:r>
            <a:r>
              <a:rPr lang="fr-FR" i="1" dirty="0"/>
              <a:t> et le docteur Brandt sont chargés de la responsabilité d'étendre le domaine de compétence de certains médecins, nommément désignés, afin que les patients qui, pour autant que l'entendement humain puisse en juger après un diagnostic des plus approfondis, sont considérés comme incurables aient droit à une mort miséricordieuse</a:t>
            </a:r>
            <a:r>
              <a:rPr lang="fr-FR" dirty="0"/>
              <a:t>. »</a:t>
            </a:r>
          </a:p>
          <a:p>
            <a:pPr algn="ctr"/>
            <a:endParaRPr lang="fr-FR" dirty="0"/>
          </a:p>
          <a:p>
            <a:pPr algn="ctr"/>
            <a:r>
              <a:rPr lang="fr-FR" dirty="0"/>
              <a:t>Adolf Hitler, le 1er septembre 1939</a:t>
            </a:r>
          </a:p>
        </p:txBody>
      </p:sp>
      <p:pic>
        <p:nvPicPr>
          <p:cNvPr id="7172" name="Picture 4" descr="Ordre de Hitler datÃ© du 1er septembre 1939.">
            <a:extLst>
              <a:ext uri="{FF2B5EF4-FFF2-40B4-BE49-F238E27FC236}">
                <a16:creationId xmlns:a16="http://schemas.microsoft.com/office/drawing/2014/main" id="{36A16B86-DAD0-41D1-BA6E-7B05782EE7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8188" y="0"/>
            <a:ext cx="4978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EFBAB59-446C-42B6-8218-FD9AF4B5BC39}"/>
              </a:ext>
            </a:extLst>
          </p:cNvPr>
          <p:cNvSpPr/>
          <p:nvPr/>
        </p:nvSpPr>
        <p:spPr>
          <a:xfrm>
            <a:off x="2064588" y="4391648"/>
            <a:ext cx="2541917" cy="1477328"/>
          </a:xfrm>
          <a:prstGeom prst="rect">
            <a:avLst/>
          </a:prstGeom>
          <a:solidFill>
            <a:schemeClr val="bg1">
              <a:lumMod val="85000"/>
            </a:schemeClr>
          </a:solidFill>
          <a:ln w="28575">
            <a:solidFill>
              <a:schemeClr val="tx1"/>
            </a:solidFill>
          </a:ln>
        </p:spPr>
        <p:txBody>
          <a:bodyPr wrap="square">
            <a:spAutoFit/>
          </a:bodyPr>
          <a:lstStyle/>
          <a:p>
            <a:pPr algn="ctr"/>
            <a:r>
              <a:rPr lang="fr-FR" b="0" dirty="0">
                <a:solidFill>
                  <a:srgbClr val="000000"/>
                </a:solidFill>
                <a:effectLst/>
                <a:latin typeface="Linux Libertine"/>
              </a:rPr>
              <a:t>Aktion T4 : 70 à 80 000 personnes ont été victimes de cette campagne d’extermination</a:t>
            </a:r>
          </a:p>
        </p:txBody>
      </p:sp>
    </p:spTree>
    <p:extLst>
      <p:ext uri="{BB962C8B-B14F-4D97-AF65-F5344CB8AC3E}">
        <p14:creationId xmlns:p14="http://schemas.microsoft.com/office/powerpoint/2010/main" val="4074780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upload.wikimedia.org/wikipedia/commons/9/92/Kennzeichen_f%C3%BCr_Schutzh%C3%A4ftlinge_in_den_Konzentrationslagern.jpg">
            <a:extLst>
              <a:ext uri="{FF2B5EF4-FFF2-40B4-BE49-F238E27FC236}">
                <a16:creationId xmlns:a16="http://schemas.microsoft.com/office/drawing/2014/main" id="{96850164-6028-4A88-8EFF-1A9B297DB8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0977" y="73057"/>
            <a:ext cx="4478844" cy="6711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8490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Ã©sultat de recherche d'images pour &quot;lebensborn&quot;">
            <a:extLst>
              <a:ext uri="{FF2B5EF4-FFF2-40B4-BE49-F238E27FC236}">
                <a16:creationId xmlns:a16="http://schemas.microsoft.com/office/drawing/2014/main" id="{B188EF11-8D18-4FCA-AB5E-245ED485B9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165" y="1152435"/>
            <a:ext cx="3276240" cy="469098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2F65C298-67A8-437E-8EF5-A768E9199F42}"/>
              </a:ext>
            </a:extLst>
          </p:cNvPr>
          <p:cNvSpPr txBox="1"/>
          <p:nvPr/>
        </p:nvSpPr>
        <p:spPr>
          <a:xfrm>
            <a:off x="1104180" y="477964"/>
            <a:ext cx="2812211" cy="369332"/>
          </a:xfrm>
          <a:prstGeom prst="rect">
            <a:avLst/>
          </a:prstGeom>
          <a:solidFill>
            <a:schemeClr val="bg1">
              <a:lumMod val="85000"/>
            </a:schemeClr>
          </a:solidFill>
          <a:ln>
            <a:solidFill>
              <a:schemeClr val="tx1"/>
            </a:solidFill>
          </a:ln>
        </p:spPr>
        <p:txBody>
          <a:bodyPr wrap="square" rtlCol="0">
            <a:spAutoFit/>
          </a:bodyPr>
          <a:lstStyle/>
          <a:p>
            <a:pPr algn="ctr"/>
            <a:r>
              <a:rPr lang="fr-FR" b="1" dirty="0"/>
              <a:t>Les Lebensborn</a:t>
            </a:r>
          </a:p>
        </p:txBody>
      </p:sp>
      <p:pic>
        <p:nvPicPr>
          <p:cNvPr id="8196" name="Picture 4" descr="http://ekladata.com/25jfW_ckFaodG9tVsOS8phxLMAc@641x429.jpg">
            <a:extLst>
              <a:ext uri="{FF2B5EF4-FFF2-40B4-BE49-F238E27FC236}">
                <a16:creationId xmlns:a16="http://schemas.microsoft.com/office/drawing/2014/main" id="{5C34BD0B-409B-4529-A6F9-7D5367C66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0834" y="1558417"/>
            <a:ext cx="6105525" cy="4086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844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526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A13E34-AA46-48E9-9549-7BB6AFCCDFEF}"/>
              </a:ext>
            </a:extLst>
          </p:cNvPr>
          <p:cNvSpPr/>
          <p:nvPr/>
        </p:nvSpPr>
        <p:spPr>
          <a:xfrm>
            <a:off x="0" y="0"/>
            <a:ext cx="12192000" cy="733534"/>
          </a:xfrm>
          <a:prstGeom prst="rect">
            <a:avLst/>
          </a:prstGeom>
          <a:solidFill>
            <a:schemeClr val="bg1">
              <a:lumMod val="75000"/>
            </a:schemeClr>
          </a:solidFill>
        </p:spPr>
        <p:txBody>
          <a:bodyPr wrap="square">
            <a:spAutoFit/>
          </a:bodyPr>
          <a:lstStyle/>
          <a:p>
            <a:pPr>
              <a:lnSpc>
                <a:spcPct val="150000"/>
              </a:lnSpc>
              <a:spcAft>
                <a:spcPts val="800"/>
              </a:spcAft>
            </a:pPr>
            <a:r>
              <a:rPr lang="fr-FR" sz="1400" b="1" u="sng" cap="all" dirty="0">
                <a:latin typeface="Calibri" panose="020F0502020204030204" pitchFamily="34" charset="0"/>
                <a:ea typeface="Calibri" panose="020F0502020204030204" pitchFamily="34" charset="0"/>
                <a:cs typeface="Times New Roman" panose="02020603050405020304" pitchFamily="18" charset="0"/>
              </a:rPr>
              <a:t>I) Une volonté affirmée de concevoir un Homme nouveau </a:t>
            </a:r>
            <a:r>
              <a:rPr lang="fr-FR" sz="1400" dirty="0">
                <a:latin typeface="Calibri" panose="020F0502020204030204" pitchFamily="34" charset="0"/>
                <a:ea typeface="Calibri" panose="020F0502020204030204" pitchFamily="34" charset="0"/>
                <a:cs typeface="Times New Roman" panose="02020603050405020304" pitchFamily="18" charset="0"/>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Wingdings" panose="05000000000000000000" pitchFamily="2" charset="2"/>
              <a:buChar char="q"/>
            </a:pPr>
            <a:r>
              <a:rPr lang="fr-FR" sz="1400" u="sng" cap="small" dirty="0">
                <a:latin typeface="Calibri" panose="020F0502020204030204" pitchFamily="34" charset="0"/>
                <a:ea typeface="Calibri" panose="020F0502020204030204" pitchFamily="34" charset="0"/>
                <a:cs typeface="Times New Roman" panose="02020603050405020304" pitchFamily="18" charset="0"/>
              </a:rPr>
              <a:t>Une volonté d ’«élevage»</a:t>
            </a:r>
            <a:r>
              <a:rPr lang="fr-FR" sz="1400" dirty="0">
                <a:latin typeface="Calibri" panose="020F050202020403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39AFD602-83A7-4B8A-A9A0-6191BE2DF74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8000"/>
                    </a14:imgEffect>
                    <a14:imgEffect>
                      <a14:brightnessContrast bright="-4000" contrast="34000"/>
                    </a14:imgEffect>
                  </a14:imgLayer>
                </a14:imgProps>
              </a:ext>
              <a:ext uri="{28A0092B-C50C-407E-A947-70E740481C1C}">
                <a14:useLocalDpi xmlns:a14="http://schemas.microsoft.com/office/drawing/2010/main" val="0"/>
              </a:ext>
            </a:extLst>
          </a:blip>
          <a:stretch>
            <a:fillRect/>
          </a:stretch>
        </p:blipFill>
        <p:spPr>
          <a:xfrm>
            <a:off x="363178" y="819509"/>
            <a:ext cx="5414888" cy="5926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ZoneTexte 3">
            <a:extLst>
              <a:ext uri="{FF2B5EF4-FFF2-40B4-BE49-F238E27FC236}">
                <a16:creationId xmlns:a16="http://schemas.microsoft.com/office/drawing/2014/main" id="{7A1C5735-1948-4FC4-9BA1-964CCDCBE2D3}"/>
              </a:ext>
            </a:extLst>
          </p:cNvPr>
          <p:cNvSpPr txBox="1"/>
          <p:nvPr/>
        </p:nvSpPr>
        <p:spPr>
          <a:xfrm>
            <a:off x="6413935" y="1251442"/>
            <a:ext cx="4713402" cy="1477328"/>
          </a:xfrm>
          <a:prstGeom prst="rect">
            <a:avLst/>
          </a:prstGeom>
          <a:solidFill>
            <a:schemeClr val="bg1">
              <a:lumMod val="85000"/>
            </a:schemeClr>
          </a:solidFill>
          <a:ln w="28575">
            <a:solidFill>
              <a:schemeClr val="tx1"/>
            </a:solidFill>
          </a:ln>
        </p:spPr>
        <p:txBody>
          <a:bodyPr wrap="square" rtlCol="0">
            <a:spAutoFit/>
          </a:bodyPr>
          <a:lstStyle/>
          <a:p>
            <a:pPr algn="ctr"/>
            <a:r>
              <a:rPr lang="fr-FR" b="1" dirty="0"/>
              <a:t>Caricature nazie de 1933</a:t>
            </a:r>
            <a:r>
              <a:rPr lang="fr-FR" dirty="0"/>
              <a:t>. Hitler en sculpteur qui crée le surhomme. Un intellectuel libéral à lunettes est effaré par la violence nécessaire à cette fin. Nous pouvons aussi observer la glorification érotique du corps humain… </a:t>
            </a:r>
          </a:p>
        </p:txBody>
      </p:sp>
      <p:sp>
        <p:nvSpPr>
          <p:cNvPr id="5" name="Rectangle 4">
            <a:extLst>
              <a:ext uri="{FF2B5EF4-FFF2-40B4-BE49-F238E27FC236}">
                <a16:creationId xmlns:a16="http://schemas.microsoft.com/office/drawing/2014/main" id="{1A31495A-7D85-48F1-97B2-9E8247CF1294}"/>
              </a:ext>
            </a:extLst>
          </p:cNvPr>
          <p:cNvSpPr/>
          <p:nvPr/>
        </p:nvSpPr>
        <p:spPr>
          <a:xfrm>
            <a:off x="6822756" y="4222630"/>
            <a:ext cx="4304581" cy="1477328"/>
          </a:xfrm>
          <a:prstGeom prst="rect">
            <a:avLst/>
          </a:prstGeom>
          <a:solidFill>
            <a:schemeClr val="bg1">
              <a:lumMod val="85000"/>
            </a:schemeClr>
          </a:solidFill>
          <a:ln w="38100">
            <a:solidFill>
              <a:schemeClr val="tx1"/>
            </a:solidFill>
          </a:ln>
        </p:spPr>
        <p:txBody>
          <a:bodyPr wrap="square">
            <a:spAutoFit/>
          </a:bodyPr>
          <a:lstStyle/>
          <a:p>
            <a:pPr algn="ctr"/>
            <a:r>
              <a:rPr lang="fr-FR" dirty="0">
                <a:latin typeface="Calibri" panose="020F0502020204030204" pitchFamily="34" charset="0"/>
                <a:ea typeface="Calibri" panose="020F0502020204030204" pitchFamily="34" charset="0"/>
                <a:cs typeface="Times New Roman" panose="02020603050405020304" pitchFamily="18" charset="0"/>
              </a:rPr>
              <a:t>« </a:t>
            </a:r>
            <a:r>
              <a:rPr lang="fr-FR" b="1" dirty="0">
                <a:latin typeface="Calibri" panose="020F0502020204030204" pitchFamily="34" charset="0"/>
                <a:ea typeface="Calibri" panose="020F0502020204030204" pitchFamily="34" charset="0"/>
                <a:cs typeface="Times New Roman" panose="02020603050405020304" pitchFamily="18" charset="0"/>
              </a:rPr>
              <a:t>L’homme d’Etat est un artiste. Pour lui, le peuple n’est rien d’autre que ce qu’est la pierre pour le sculpteur</a:t>
            </a:r>
            <a:r>
              <a:rPr lang="fr-FR" dirty="0">
                <a:latin typeface="Calibri" panose="020F0502020204030204" pitchFamily="34" charset="0"/>
                <a:ea typeface="Calibri" panose="020F0502020204030204" pitchFamily="34" charset="0"/>
                <a:cs typeface="Times New Roman" panose="02020603050405020304" pitchFamily="18" charset="0"/>
              </a:rPr>
              <a:t> »</a:t>
            </a:r>
          </a:p>
          <a:p>
            <a:pPr algn="ctr"/>
            <a:endParaRPr lang="fr-FR" dirty="0">
              <a:latin typeface="Calibri" panose="020F0502020204030204" pitchFamily="34" charset="0"/>
              <a:cs typeface="Times New Roman" panose="02020603050405020304" pitchFamily="18" charset="0"/>
            </a:endParaRPr>
          </a:p>
          <a:p>
            <a:pPr algn="ctr"/>
            <a:r>
              <a:rPr lang="fr-FR" dirty="0">
                <a:latin typeface="Calibri" panose="020F0502020204030204" pitchFamily="34" charset="0"/>
                <a:cs typeface="Times New Roman" panose="02020603050405020304" pitchFamily="18" charset="0"/>
              </a:rPr>
              <a:t>Josef GOEBBELS, 1936.</a:t>
            </a:r>
            <a:endParaRPr lang="fr-FR" dirty="0"/>
          </a:p>
        </p:txBody>
      </p:sp>
    </p:spTree>
    <p:extLst>
      <p:ext uri="{BB962C8B-B14F-4D97-AF65-F5344CB8AC3E}">
        <p14:creationId xmlns:p14="http://schemas.microsoft.com/office/powerpoint/2010/main" val="1297312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A13E34-AA46-48E9-9549-7BB6AFCCDFEF}"/>
              </a:ext>
            </a:extLst>
          </p:cNvPr>
          <p:cNvSpPr/>
          <p:nvPr/>
        </p:nvSpPr>
        <p:spPr>
          <a:xfrm>
            <a:off x="0" y="0"/>
            <a:ext cx="12192000" cy="810478"/>
          </a:xfrm>
          <a:prstGeom prst="rect">
            <a:avLst/>
          </a:prstGeom>
          <a:solidFill>
            <a:schemeClr val="bg1">
              <a:lumMod val="75000"/>
            </a:schemeClr>
          </a:solidFill>
        </p:spPr>
        <p:txBody>
          <a:bodyPr wrap="square">
            <a:spAutoFit/>
          </a:bodyPr>
          <a:lstStyle/>
          <a:p>
            <a:pPr>
              <a:lnSpc>
                <a:spcPct val="150000"/>
              </a:lnSpc>
              <a:spcAft>
                <a:spcPts val="800"/>
              </a:spcAft>
            </a:pPr>
            <a:r>
              <a:rPr lang="fr-FR" sz="1600" b="1" u="sng" cap="all" dirty="0">
                <a:latin typeface="Calibri" panose="020F0502020204030204" pitchFamily="34" charset="0"/>
                <a:ea typeface="Calibri" panose="020F0502020204030204" pitchFamily="34" charset="0"/>
                <a:cs typeface="Times New Roman" panose="02020603050405020304" pitchFamily="18" charset="0"/>
              </a:rPr>
              <a:t>I) Une volonté affirmée de concevoir un Homme nouveau </a:t>
            </a:r>
            <a:r>
              <a:rPr lang="fr-FR" sz="16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spcAft>
                <a:spcPts val="800"/>
              </a:spcAft>
              <a:buFont typeface="Wingdings" panose="05000000000000000000" pitchFamily="2" charset="2"/>
              <a:buChar char="q"/>
            </a:pPr>
            <a:r>
              <a:rPr lang="fr-FR" sz="1600" u="sng" cap="small" dirty="0">
                <a:latin typeface="Calibri" panose="020F0502020204030204" pitchFamily="34" charset="0"/>
                <a:ea typeface="Calibri" panose="020F0502020204030204" pitchFamily="34" charset="0"/>
                <a:cs typeface="Times New Roman" panose="02020603050405020304" pitchFamily="18" charset="0"/>
              </a:rPr>
              <a:t>… qui se confronte aux idées racistes de la doctrine nazie</a:t>
            </a:r>
            <a:r>
              <a:rPr lang="fr-FR" sz="1600" dirty="0">
                <a:latin typeface="Calibri" panose="020F0502020204030204" pitchFamily="34" charset="0"/>
                <a:ea typeface="Calibri" panose="020F0502020204030204" pitchFamily="34" charset="0"/>
                <a:cs typeface="Times New Roman" panose="02020603050405020304" pitchFamily="18" charset="0"/>
              </a:rPr>
              <a:t> :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DA697F4-C607-4D22-8936-CD70043A40F8}"/>
              </a:ext>
            </a:extLst>
          </p:cNvPr>
          <p:cNvSpPr/>
          <p:nvPr/>
        </p:nvSpPr>
        <p:spPr>
          <a:xfrm>
            <a:off x="1667773" y="2742571"/>
            <a:ext cx="8571781" cy="1938992"/>
          </a:xfrm>
          <a:prstGeom prst="rect">
            <a:avLst/>
          </a:prstGeom>
          <a:solidFill>
            <a:schemeClr val="bg1">
              <a:lumMod val="85000"/>
            </a:schemeClr>
          </a:solidFill>
          <a:ln w="38100">
            <a:solidFill>
              <a:schemeClr val="tx1"/>
            </a:solidFill>
          </a:ln>
        </p:spPr>
        <p:txBody>
          <a:bodyPr wrap="square">
            <a:spAutoFit/>
          </a:bodyPr>
          <a:lstStyle/>
          <a:p>
            <a:pPr algn="ctr"/>
            <a:r>
              <a:rPr lang="fr-FR" sz="2400" b="1" dirty="0">
                <a:latin typeface="Calibri" panose="020F0502020204030204" pitchFamily="34" charset="0"/>
                <a:ea typeface="Calibri" panose="020F0502020204030204" pitchFamily="34" charset="0"/>
                <a:cs typeface="Times New Roman" panose="02020603050405020304" pitchFamily="18" charset="0"/>
              </a:rPr>
              <a:t>Une double conception de la race : </a:t>
            </a:r>
          </a:p>
          <a:p>
            <a:pPr algn="ctr"/>
            <a:endParaRPr lang="fr-FR" sz="2400" b="1"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ctr">
              <a:buFont typeface="Wingdings" panose="05000000000000000000" pitchFamily="2" charset="2"/>
              <a:buChar char="ü"/>
            </a:pPr>
            <a:r>
              <a:rPr lang="fr-FR" sz="2400" b="1" dirty="0">
                <a:latin typeface="Calibri" panose="020F0502020204030204" pitchFamily="34" charset="0"/>
                <a:ea typeface="Calibri" panose="020F0502020204030204" pitchFamily="34" charset="0"/>
                <a:cs typeface="Times New Roman" panose="02020603050405020304" pitchFamily="18" charset="0"/>
              </a:rPr>
              <a:t>une </a:t>
            </a:r>
            <a:r>
              <a:rPr lang="fr-FR" sz="2400" b="1" cap="small" dirty="0">
                <a:latin typeface="Calibri" panose="020F0502020204030204" pitchFamily="34" charset="0"/>
                <a:ea typeface="Calibri" panose="020F0502020204030204" pitchFamily="34" charset="0"/>
                <a:cs typeface="Times New Roman" panose="02020603050405020304" pitchFamily="18" charset="0"/>
              </a:rPr>
              <a:t>conception essentialiste</a:t>
            </a:r>
          </a:p>
          <a:p>
            <a:pPr marL="342900" indent="-342900" algn="ctr">
              <a:buFont typeface="Wingdings" panose="05000000000000000000" pitchFamily="2" charset="2"/>
              <a:buChar char="ü"/>
            </a:pPr>
            <a:endParaRPr lang="fr-FR" sz="2400" b="1"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ctr">
              <a:buFont typeface="Wingdings" panose="05000000000000000000" pitchFamily="2" charset="2"/>
              <a:buChar char="ü"/>
            </a:pPr>
            <a:r>
              <a:rPr lang="fr-FR" sz="2400" b="1" dirty="0">
                <a:latin typeface="Calibri" panose="020F0502020204030204" pitchFamily="34" charset="0"/>
                <a:ea typeface="Calibri" panose="020F0502020204030204" pitchFamily="34" charset="0"/>
                <a:cs typeface="Times New Roman" panose="02020603050405020304" pitchFamily="18" charset="0"/>
              </a:rPr>
              <a:t> une </a:t>
            </a:r>
            <a:r>
              <a:rPr lang="fr-FR" sz="2400" b="1" cap="small" dirty="0">
                <a:latin typeface="Calibri" panose="020F0502020204030204" pitchFamily="34" charset="0"/>
                <a:ea typeface="Calibri" panose="020F0502020204030204" pitchFamily="34" charset="0"/>
                <a:cs typeface="Times New Roman" panose="02020603050405020304" pitchFamily="18" charset="0"/>
              </a:rPr>
              <a:t>conception évolutionniste</a:t>
            </a:r>
            <a:endParaRPr lang="fr-FR" sz="2400" dirty="0"/>
          </a:p>
        </p:txBody>
      </p:sp>
    </p:spTree>
    <p:extLst>
      <p:ext uri="{BB962C8B-B14F-4D97-AF65-F5344CB8AC3E}">
        <p14:creationId xmlns:p14="http://schemas.microsoft.com/office/powerpoint/2010/main" val="178523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750C6F-6837-46DD-8756-17B9527BC52D}"/>
              </a:ext>
            </a:extLst>
          </p:cNvPr>
          <p:cNvSpPr/>
          <p:nvPr/>
        </p:nvSpPr>
        <p:spPr>
          <a:xfrm>
            <a:off x="658483" y="2545118"/>
            <a:ext cx="4301706" cy="2031325"/>
          </a:xfrm>
          <a:prstGeom prst="rect">
            <a:avLst/>
          </a:prstGeom>
          <a:solidFill>
            <a:schemeClr val="bg1">
              <a:lumMod val="85000"/>
            </a:schemeClr>
          </a:solidFill>
          <a:ln w="28575">
            <a:solidFill>
              <a:schemeClr val="tx1"/>
            </a:solidFill>
          </a:ln>
        </p:spPr>
        <p:txBody>
          <a:bodyPr wrap="square">
            <a:spAutoFit/>
          </a:bodyPr>
          <a:lstStyle/>
          <a:p>
            <a:pPr algn="ctr"/>
            <a:r>
              <a:rPr lang="fr-FR" dirty="0">
                <a:latin typeface="Calibri" panose="020F0502020204030204" pitchFamily="34" charset="0"/>
                <a:ea typeface="Calibri" panose="020F0502020204030204" pitchFamily="34" charset="0"/>
                <a:cs typeface="Times New Roman" panose="02020603050405020304" pitchFamily="18" charset="0"/>
              </a:rPr>
              <a:t>« </a:t>
            </a:r>
            <a:r>
              <a:rPr lang="fr-FR" b="1" i="1" dirty="0">
                <a:latin typeface="Calibri" panose="020F0502020204030204" pitchFamily="34" charset="0"/>
                <a:ea typeface="Calibri" panose="020F0502020204030204" pitchFamily="34" charset="0"/>
                <a:cs typeface="Times New Roman" panose="02020603050405020304" pitchFamily="18" charset="0"/>
              </a:rPr>
              <a:t>Dans le système totalitaire nazi, tous les hommes sont devenus Un Homme</a:t>
            </a:r>
            <a:r>
              <a:rPr lang="fr-FR" i="1" dirty="0">
                <a:latin typeface="Calibri" panose="020F0502020204030204" pitchFamily="34" charset="0"/>
                <a:ea typeface="Calibri" panose="020F0502020204030204" pitchFamily="34" charset="0"/>
                <a:cs typeface="Times New Roman" panose="02020603050405020304" pitchFamily="18" charset="0"/>
              </a:rPr>
              <a:t> </a:t>
            </a:r>
            <a:r>
              <a:rPr lang="fr-FR" dirty="0">
                <a:latin typeface="Calibri" panose="020F0502020204030204" pitchFamily="34" charset="0"/>
                <a:ea typeface="Calibri" panose="020F0502020204030204" pitchFamily="34" charset="0"/>
                <a:cs typeface="Times New Roman" panose="02020603050405020304" pitchFamily="18" charset="0"/>
              </a:rPr>
              <a:t>».</a:t>
            </a:r>
          </a:p>
          <a:p>
            <a:pPr algn="ctr"/>
            <a:endParaRPr lang="fr-FR" dirty="0">
              <a:latin typeface="Calibri" panose="020F0502020204030204" pitchFamily="34" charset="0"/>
              <a:ea typeface="Calibri" panose="020F0502020204030204" pitchFamily="34" charset="0"/>
              <a:cs typeface="Times New Roman" panose="02020603050405020304" pitchFamily="18" charset="0"/>
            </a:endParaRPr>
          </a:p>
          <a:p>
            <a:pPr algn="ctr"/>
            <a:r>
              <a:rPr lang="fr-FR" b="1" dirty="0">
                <a:latin typeface="Calibri" panose="020F0502020204030204" pitchFamily="34" charset="0"/>
                <a:ea typeface="Calibri" panose="020F0502020204030204" pitchFamily="34" charset="0"/>
                <a:cs typeface="Times New Roman" panose="02020603050405020304" pitchFamily="18" charset="0"/>
              </a:rPr>
              <a:t>« </a:t>
            </a:r>
            <a:r>
              <a:rPr lang="fr-FR" b="1" i="1" dirty="0">
                <a:latin typeface="Calibri" panose="020F0502020204030204" pitchFamily="34" charset="0"/>
                <a:ea typeface="Calibri" panose="020F0502020204030204" pitchFamily="34" charset="0"/>
                <a:cs typeface="Times New Roman" panose="02020603050405020304" pitchFamily="18" charset="0"/>
              </a:rPr>
              <a:t>L’Un a été créé à partir du multiple</a:t>
            </a:r>
            <a:r>
              <a:rPr lang="fr-FR" b="1" dirty="0">
                <a:latin typeface="Calibri" panose="020F0502020204030204" pitchFamily="34" charset="0"/>
                <a:ea typeface="Calibri" panose="020F0502020204030204" pitchFamily="34" charset="0"/>
                <a:cs typeface="Times New Roman" panose="02020603050405020304" pitchFamily="18" charset="0"/>
              </a:rPr>
              <a:t>».</a:t>
            </a:r>
          </a:p>
          <a:p>
            <a:pPr algn="ctr"/>
            <a:endParaRPr lang="fr-FR" dirty="0">
              <a:latin typeface="Calibri" panose="020F0502020204030204" pitchFamily="34" charset="0"/>
              <a:ea typeface="Calibri" panose="020F0502020204030204" pitchFamily="34" charset="0"/>
              <a:cs typeface="Times New Roman" panose="02020603050405020304" pitchFamily="18" charset="0"/>
            </a:endParaRPr>
          </a:p>
          <a:p>
            <a:pPr algn="ctr"/>
            <a:r>
              <a:rPr lang="fr-FR" dirty="0">
                <a:latin typeface="Calibri" panose="020F0502020204030204" pitchFamily="34" charset="0"/>
                <a:ea typeface="Calibri" panose="020F0502020204030204" pitchFamily="34" charset="0"/>
                <a:cs typeface="Times New Roman" panose="02020603050405020304" pitchFamily="18" charset="0"/>
              </a:rPr>
              <a:t>Hannah ARENDT, </a:t>
            </a:r>
            <a:r>
              <a:rPr lang="fr-FR" i="1" dirty="0">
                <a:latin typeface="Calibri" panose="020F0502020204030204" pitchFamily="34" charset="0"/>
                <a:ea typeface="Calibri" panose="020F0502020204030204" pitchFamily="34" charset="0"/>
                <a:cs typeface="Times New Roman" panose="02020603050405020304" pitchFamily="18" charset="0"/>
              </a:rPr>
              <a:t>Le système totalitaire</a:t>
            </a:r>
            <a:r>
              <a:rPr lang="fr-FR" dirty="0">
                <a:latin typeface="Calibri" panose="020F0502020204030204" pitchFamily="34" charset="0"/>
                <a:ea typeface="Calibri" panose="020F0502020204030204" pitchFamily="34" charset="0"/>
                <a:cs typeface="Times New Roman" panose="02020603050405020304" pitchFamily="18" charset="0"/>
              </a:rPr>
              <a:t>, 1972</a:t>
            </a:r>
            <a:endParaRPr lang="fr-FR" dirty="0"/>
          </a:p>
        </p:txBody>
      </p:sp>
      <p:sp>
        <p:nvSpPr>
          <p:cNvPr id="4" name="Rectangle 3">
            <a:extLst>
              <a:ext uri="{FF2B5EF4-FFF2-40B4-BE49-F238E27FC236}">
                <a16:creationId xmlns:a16="http://schemas.microsoft.com/office/drawing/2014/main" id="{160C8F3A-0559-466D-B430-DE3FDDF243D0}"/>
              </a:ext>
            </a:extLst>
          </p:cNvPr>
          <p:cNvSpPr/>
          <p:nvPr/>
        </p:nvSpPr>
        <p:spPr>
          <a:xfrm>
            <a:off x="0" y="0"/>
            <a:ext cx="12192000" cy="810478"/>
          </a:xfrm>
          <a:prstGeom prst="rect">
            <a:avLst/>
          </a:prstGeom>
          <a:solidFill>
            <a:schemeClr val="bg1">
              <a:lumMod val="75000"/>
            </a:schemeClr>
          </a:solidFill>
        </p:spPr>
        <p:txBody>
          <a:bodyPr wrap="square">
            <a:spAutoFit/>
          </a:bodyPr>
          <a:lstStyle/>
          <a:p>
            <a:pPr>
              <a:lnSpc>
                <a:spcPct val="150000"/>
              </a:lnSpc>
              <a:spcAft>
                <a:spcPts val="800"/>
              </a:spcAft>
            </a:pPr>
            <a:r>
              <a:rPr lang="fr-FR" sz="1600" b="1" u="sng" cap="all" dirty="0">
                <a:latin typeface="Calibri" panose="020F0502020204030204" pitchFamily="34" charset="0"/>
                <a:ea typeface="Calibri" panose="020F0502020204030204" pitchFamily="34" charset="0"/>
                <a:cs typeface="Times New Roman" panose="02020603050405020304" pitchFamily="18" charset="0"/>
              </a:rPr>
              <a:t>II) Les traits de l’Homme nouveau </a:t>
            </a:r>
            <a:r>
              <a:rPr lang="fr-FR" sz="16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Wingdings" panose="05000000000000000000" pitchFamily="2" charset="2"/>
              <a:buChar char="q"/>
            </a:pPr>
            <a:r>
              <a:rPr lang="fr-FR" sz="1600" u="sng" cap="small" dirty="0">
                <a:latin typeface="Calibri" panose="020F0502020204030204" pitchFamily="34" charset="0"/>
                <a:ea typeface="Calibri" panose="020F0502020204030204" pitchFamily="34" charset="0"/>
                <a:cs typeface="Times New Roman" panose="02020603050405020304" pitchFamily="18" charset="0"/>
              </a:rPr>
              <a:t>Les qualités morales</a:t>
            </a:r>
            <a:r>
              <a:rPr lang="fr-FR" sz="16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RÃ©sultat de recherche d'images pour &quot;affiche de propagande nazie pour les jeunesses hitlÃ©riennes&quot;">
            <a:extLst>
              <a:ext uri="{FF2B5EF4-FFF2-40B4-BE49-F238E27FC236}">
                <a16:creationId xmlns:a16="http://schemas.microsoft.com/office/drawing/2014/main" id="{C5AFEDAA-3949-4B79-9677-EE54C0C73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9540" y="871267"/>
            <a:ext cx="4153208" cy="5814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18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8264C0-AAF4-4BD3-BCCB-E31D43CEC654}"/>
              </a:ext>
            </a:extLst>
          </p:cNvPr>
          <p:cNvSpPr/>
          <p:nvPr/>
        </p:nvSpPr>
        <p:spPr>
          <a:xfrm>
            <a:off x="6252700" y="5345141"/>
            <a:ext cx="4630691" cy="461665"/>
          </a:xfrm>
          <a:prstGeom prst="rect">
            <a:avLst/>
          </a:prstGeom>
          <a:solidFill>
            <a:schemeClr val="bg1">
              <a:lumMod val="85000"/>
            </a:schemeClr>
          </a:solidFill>
          <a:ln w="28575">
            <a:solidFill>
              <a:schemeClr val="tx1"/>
            </a:solidFill>
          </a:ln>
        </p:spPr>
        <p:txBody>
          <a:bodyPr wrap="none">
            <a:spAutoFit/>
          </a:bodyPr>
          <a:lstStyle/>
          <a:p>
            <a:r>
              <a:rPr lang="fr-FR" sz="2400" dirty="0">
                <a:latin typeface="Calibri" panose="020F0502020204030204" pitchFamily="34" charset="0"/>
                <a:ea typeface="Calibri" panose="020F0502020204030204" pitchFamily="34" charset="0"/>
                <a:cs typeface="Times New Roman" panose="02020603050405020304" pitchFamily="18" charset="0"/>
              </a:rPr>
              <a:t>« </a:t>
            </a:r>
            <a:r>
              <a:rPr lang="fr-FR" sz="2400" b="1" i="1" dirty="0">
                <a:latin typeface="Calibri" panose="020F0502020204030204" pitchFamily="34" charset="0"/>
                <a:ea typeface="Calibri" panose="020F0502020204030204" pitchFamily="34" charset="0"/>
                <a:cs typeface="Times New Roman" panose="02020603050405020304" pitchFamily="18" charset="0"/>
              </a:rPr>
              <a:t>Tu n’es rien, ton peuple est tout</a:t>
            </a:r>
            <a:r>
              <a:rPr lang="fr-FR" sz="2400" i="1" dirty="0">
                <a:latin typeface="Calibri" panose="020F0502020204030204" pitchFamily="34" charset="0"/>
                <a:ea typeface="Calibri" panose="020F0502020204030204" pitchFamily="34" charset="0"/>
                <a:cs typeface="Times New Roman" panose="02020603050405020304" pitchFamily="18" charset="0"/>
              </a:rPr>
              <a:t> »</a:t>
            </a:r>
            <a:endParaRPr lang="fr-FR" sz="2400" dirty="0"/>
          </a:p>
        </p:txBody>
      </p:sp>
      <p:pic>
        <p:nvPicPr>
          <p:cNvPr id="3" name="Image 2">
            <a:extLst>
              <a:ext uri="{FF2B5EF4-FFF2-40B4-BE49-F238E27FC236}">
                <a16:creationId xmlns:a16="http://schemas.microsoft.com/office/drawing/2014/main" id="{8735E298-F058-4ED5-B48A-3457EEBC78B5}"/>
              </a:ext>
            </a:extLst>
          </p:cNvPr>
          <p:cNvPicPr>
            <a:picLocks noChangeAspect="1"/>
          </p:cNvPicPr>
          <p:nvPr/>
        </p:nvPicPr>
        <p:blipFill>
          <a:blip r:embed="rId2"/>
          <a:stretch>
            <a:fillRect/>
          </a:stretch>
        </p:blipFill>
        <p:spPr>
          <a:xfrm>
            <a:off x="321765" y="883644"/>
            <a:ext cx="4960190" cy="2488362"/>
          </a:xfrm>
          <a:prstGeom prst="rect">
            <a:avLst/>
          </a:prstGeom>
        </p:spPr>
      </p:pic>
      <p:pic>
        <p:nvPicPr>
          <p:cNvPr id="4" name="Image 3">
            <a:extLst>
              <a:ext uri="{FF2B5EF4-FFF2-40B4-BE49-F238E27FC236}">
                <a16:creationId xmlns:a16="http://schemas.microsoft.com/office/drawing/2014/main" id="{4B538763-2307-410B-B163-5E95BEB216FA}"/>
              </a:ext>
            </a:extLst>
          </p:cNvPr>
          <p:cNvPicPr>
            <a:picLocks noChangeAspect="1"/>
          </p:cNvPicPr>
          <p:nvPr/>
        </p:nvPicPr>
        <p:blipFill>
          <a:blip r:embed="rId3"/>
          <a:stretch>
            <a:fillRect/>
          </a:stretch>
        </p:blipFill>
        <p:spPr>
          <a:xfrm>
            <a:off x="7817689" y="1225932"/>
            <a:ext cx="3043256" cy="3741708"/>
          </a:xfrm>
          <a:prstGeom prst="rect">
            <a:avLst/>
          </a:prstGeom>
        </p:spPr>
      </p:pic>
      <p:pic>
        <p:nvPicPr>
          <p:cNvPr id="5" name="Image 4">
            <a:extLst>
              <a:ext uri="{FF2B5EF4-FFF2-40B4-BE49-F238E27FC236}">
                <a16:creationId xmlns:a16="http://schemas.microsoft.com/office/drawing/2014/main" id="{EF1A8088-CBD3-4537-BB17-B803E82FEE24}"/>
              </a:ext>
            </a:extLst>
          </p:cNvPr>
          <p:cNvPicPr>
            <a:picLocks noChangeAspect="1"/>
          </p:cNvPicPr>
          <p:nvPr/>
        </p:nvPicPr>
        <p:blipFill>
          <a:blip r:embed="rId4"/>
          <a:stretch>
            <a:fillRect/>
          </a:stretch>
        </p:blipFill>
        <p:spPr>
          <a:xfrm>
            <a:off x="625660" y="3549769"/>
            <a:ext cx="4352400" cy="3077283"/>
          </a:xfrm>
          <a:prstGeom prst="rect">
            <a:avLst/>
          </a:prstGeom>
        </p:spPr>
      </p:pic>
      <p:sp>
        <p:nvSpPr>
          <p:cNvPr id="6" name="Rectangle 5">
            <a:extLst>
              <a:ext uri="{FF2B5EF4-FFF2-40B4-BE49-F238E27FC236}">
                <a16:creationId xmlns:a16="http://schemas.microsoft.com/office/drawing/2014/main" id="{F724B577-9BB9-4773-9FE8-F5CC44FD71AB}"/>
              </a:ext>
            </a:extLst>
          </p:cNvPr>
          <p:cNvSpPr/>
          <p:nvPr/>
        </p:nvSpPr>
        <p:spPr>
          <a:xfrm>
            <a:off x="0" y="16174"/>
            <a:ext cx="12192000" cy="810478"/>
          </a:xfrm>
          <a:prstGeom prst="rect">
            <a:avLst/>
          </a:prstGeom>
          <a:solidFill>
            <a:schemeClr val="bg1">
              <a:lumMod val="75000"/>
            </a:schemeClr>
          </a:solidFill>
        </p:spPr>
        <p:txBody>
          <a:bodyPr wrap="square">
            <a:spAutoFit/>
          </a:bodyPr>
          <a:lstStyle/>
          <a:p>
            <a:pPr>
              <a:lnSpc>
                <a:spcPct val="150000"/>
              </a:lnSpc>
              <a:spcAft>
                <a:spcPts val="800"/>
              </a:spcAft>
            </a:pPr>
            <a:r>
              <a:rPr lang="fr-FR" sz="1600" b="1" u="sng" cap="all" dirty="0">
                <a:latin typeface="Calibri" panose="020F0502020204030204" pitchFamily="34" charset="0"/>
                <a:ea typeface="Calibri" panose="020F0502020204030204" pitchFamily="34" charset="0"/>
                <a:cs typeface="Times New Roman" panose="02020603050405020304" pitchFamily="18" charset="0"/>
              </a:rPr>
              <a:t>II) Les traits de l’Homme nouveau </a:t>
            </a:r>
            <a:r>
              <a:rPr lang="fr-FR" sz="16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Wingdings" panose="05000000000000000000" pitchFamily="2" charset="2"/>
              <a:buChar char="q"/>
            </a:pPr>
            <a:r>
              <a:rPr lang="fr-FR" sz="1600" u="sng" cap="small" dirty="0">
                <a:latin typeface="Calibri" panose="020F0502020204030204" pitchFamily="34" charset="0"/>
                <a:ea typeface="Calibri" panose="020F0502020204030204" pitchFamily="34" charset="0"/>
                <a:cs typeface="Times New Roman" panose="02020603050405020304" pitchFamily="18" charset="0"/>
              </a:rPr>
              <a:t>Les qualités morales</a:t>
            </a:r>
            <a:r>
              <a:rPr lang="fr-FR" sz="16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924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A13E34-AA46-48E9-9549-7BB6AFCCDFEF}"/>
              </a:ext>
            </a:extLst>
          </p:cNvPr>
          <p:cNvSpPr/>
          <p:nvPr/>
        </p:nvSpPr>
        <p:spPr>
          <a:xfrm>
            <a:off x="0" y="0"/>
            <a:ext cx="12192000" cy="810478"/>
          </a:xfrm>
          <a:prstGeom prst="rect">
            <a:avLst/>
          </a:prstGeom>
          <a:solidFill>
            <a:schemeClr val="bg1">
              <a:lumMod val="75000"/>
            </a:schemeClr>
          </a:solidFill>
        </p:spPr>
        <p:txBody>
          <a:bodyPr wrap="square">
            <a:spAutoFit/>
          </a:bodyPr>
          <a:lstStyle/>
          <a:p>
            <a:pPr>
              <a:lnSpc>
                <a:spcPct val="150000"/>
              </a:lnSpc>
              <a:spcAft>
                <a:spcPts val="800"/>
              </a:spcAft>
            </a:pPr>
            <a:r>
              <a:rPr lang="fr-FR" sz="1600" b="1" u="sng" cap="all" dirty="0">
                <a:latin typeface="Calibri" panose="020F0502020204030204" pitchFamily="34" charset="0"/>
                <a:ea typeface="Calibri" panose="020F0502020204030204" pitchFamily="34" charset="0"/>
                <a:cs typeface="Times New Roman" panose="02020603050405020304" pitchFamily="18" charset="0"/>
              </a:rPr>
              <a:t>II) Les traits de l’Homme nouveau </a:t>
            </a:r>
            <a:r>
              <a:rPr lang="fr-FR" sz="16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Wingdings" panose="05000000000000000000" pitchFamily="2" charset="2"/>
              <a:buChar char="q"/>
            </a:pPr>
            <a:r>
              <a:rPr lang="fr-FR" sz="1600" u="sng" cap="small" dirty="0">
                <a:latin typeface="Calibri" panose="020F0502020204030204" pitchFamily="34" charset="0"/>
                <a:ea typeface="Calibri" panose="020F0502020204030204" pitchFamily="34" charset="0"/>
                <a:cs typeface="Times New Roman" panose="02020603050405020304" pitchFamily="18" charset="0"/>
              </a:rPr>
              <a:t>Les qualités morales</a:t>
            </a:r>
            <a:r>
              <a:rPr lang="fr-FR" sz="16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2FFB244D-A924-4F4E-9B4A-5A5DC5418F4D}"/>
              </a:ext>
            </a:extLst>
          </p:cNvPr>
          <p:cNvSpPr/>
          <p:nvPr/>
        </p:nvSpPr>
        <p:spPr>
          <a:xfrm>
            <a:off x="1863306" y="1065146"/>
            <a:ext cx="8272732" cy="5109091"/>
          </a:xfrm>
          <a:prstGeom prst="rect">
            <a:avLst/>
          </a:prstGeom>
          <a:solidFill>
            <a:schemeClr val="bg1">
              <a:lumMod val="85000"/>
            </a:schemeClr>
          </a:solidFill>
          <a:ln>
            <a:solidFill>
              <a:schemeClr val="tx1"/>
            </a:solidFill>
          </a:ln>
        </p:spPr>
        <p:txBody>
          <a:bodyPr wrap="square">
            <a:spAutoFit/>
          </a:bodyPr>
          <a:lstStyle/>
          <a:p>
            <a:pPr algn="ctr"/>
            <a:r>
              <a:rPr lang="fr-FR" dirty="0"/>
              <a:t>« </a:t>
            </a:r>
            <a:r>
              <a:rPr lang="fr-FR" i="1" dirty="0"/>
              <a:t>Le jugement du niveau des lycéens omettait de prendre deux points en considération : </a:t>
            </a:r>
            <a:r>
              <a:rPr lang="fr-FR" b="1" i="1" dirty="0"/>
              <a:t>le niveau spirituel et le niveau moral</a:t>
            </a:r>
            <a:r>
              <a:rPr lang="fr-FR" i="1" dirty="0"/>
              <a:t>. </a:t>
            </a:r>
          </a:p>
          <a:p>
            <a:pPr algn="ctr"/>
            <a:endParaRPr lang="fr-FR" i="1" dirty="0"/>
          </a:p>
          <a:p>
            <a:pPr algn="ctr"/>
            <a:r>
              <a:rPr lang="fr-FR" i="1" dirty="0"/>
              <a:t>On évaluait l’élève dans la répétition des connaissances du professeur, le bachelier quittait l’école sans avoir acquis une personnalité. </a:t>
            </a:r>
            <a:r>
              <a:rPr lang="fr-FR" b="1" i="1" dirty="0"/>
              <a:t>Le bachelier de 1934 est un autre homme, un homme nouveau</a:t>
            </a:r>
            <a:r>
              <a:rPr lang="fr-FR" i="1" dirty="0"/>
              <a:t>. La personnalité de l’élève est placée au-dessus de toutes les connaissances scolaires. La vie ne demande pas de bonnes notes en Latin ou en Grec mais nécessite l’énergie et le courage. Il doit être un homme. </a:t>
            </a:r>
          </a:p>
          <a:p>
            <a:pPr algn="ctr"/>
            <a:endParaRPr lang="fr-FR" i="1" dirty="0"/>
          </a:p>
          <a:p>
            <a:pPr algn="ctr"/>
            <a:r>
              <a:rPr lang="fr-FR" i="1" dirty="0"/>
              <a:t>Dans un corps sain, un caractère trempé.</a:t>
            </a:r>
          </a:p>
          <a:p>
            <a:pPr algn="ctr"/>
            <a:endParaRPr lang="fr-FR" i="1" dirty="0"/>
          </a:p>
          <a:p>
            <a:pPr algn="ctr"/>
            <a:r>
              <a:rPr lang="fr-FR" i="1" dirty="0"/>
              <a:t>L’intermédiaire de la vraie connaissance est le professeur qui éduque et apprend que patrie, race, sang, sol, honneur et liberté ne sont pas des concepts creux. Quand la fin de l’année arrive, le bachelier part pour accomplir son dernier, son plus grand, son plus honorable devoir : servir l’Allemagne, où que cela soit. Sur lui, l’Allemagne peut espérer et bâtir, car il est un homme entier, un Allemand. </a:t>
            </a:r>
            <a:r>
              <a:rPr lang="fr-FR" dirty="0"/>
              <a:t>»</a:t>
            </a:r>
          </a:p>
          <a:p>
            <a:pPr algn="ctr"/>
            <a:endParaRPr lang="fr-FR" dirty="0"/>
          </a:p>
          <a:p>
            <a:pPr algn="ctr"/>
            <a:r>
              <a:rPr lang="fr-FR" sz="2000" i="1" cap="small" dirty="0"/>
              <a:t>« </a:t>
            </a:r>
            <a:r>
              <a:rPr lang="fr-FR" sz="2000" b="1" i="1" u="sng" cap="small" dirty="0"/>
              <a:t>Le bachelier de 1934</a:t>
            </a:r>
            <a:r>
              <a:rPr lang="fr-FR" sz="2000" i="1" cap="small" dirty="0"/>
              <a:t> »</a:t>
            </a:r>
            <a:r>
              <a:rPr lang="fr-FR" sz="2000" cap="small" dirty="0"/>
              <a:t> édité dans la presse des jeunesses hitlériennes en 1934.</a:t>
            </a:r>
          </a:p>
        </p:txBody>
      </p:sp>
    </p:spTree>
    <p:extLst>
      <p:ext uri="{BB962C8B-B14F-4D97-AF65-F5344CB8AC3E}">
        <p14:creationId xmlns:p14="http://schemas.microsoft.com/office/powerpoint/2010/main" val="947422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A13E34-AA46-48E9-9549-7BB6AFCCDFEF}"/>
              </a:ext>
            </a:extLst>
          </p:cNvPr>
          <p:cNvSpPr/>
          <p:nvPr/>
        </p:nvSpPr>
        <p:spPr>
          <a:xfrm>
            <a:off x="0" y="0"/>
            <a:ext cx="12192000" cy="687368"/>
          </a:xfrm>
          <a:prstGeom prst="rect">
            <a:avLst/>
          </a:prstGeom>
          <a:solidFill>
            <a:schemeClr val="bg1">
              <a:lumMod val="75000"/>
            </a:schemeClr>
          </a:solidFill>
        </p:spPr>
        <p:txBody>
          <a:bodyPr wrap="square">
            <a:spAutoFit/>
          </a:bodyPr>
          <a:lstStyle/>
          <a:p>
            <a:pPr>
              <a:spcAft>
                <a:spcPts val="800"/>
              </a:spcAft>
            </a:pPr>
            <a:r>
              <a:rPr lang="fr-FR" sz="1600" b="1" u="sng" cap="all" dirty="0">
                <a:latin typeface="Calibri" panose="020F0502020204030204" pitchFamily="34" charset="0"/>
                <a:ea typeface="Calibri" panose="020F0502020204030204" pitchFamily="34" charset="0"/>
                <a:cs typeface="Times New Roman" panose="02020603050405020304" pitchFamily="18" charset="0"/>
              </a:rPr>
              <a:t>II) Les traits, les caractéristiques de l’Homme nouveau </a:t>
            </a:r>
            <a:r>
              <a:rPr lang="fr-FR" sz="16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spcAft>
                <a:spcPts val="800"/>
              </a:spcAft>
              <a:buFont typeface="Wingdings" panose="05000000000000000000" pitchFamily="2" charset="2"/>
              <a:buChar char="q"/>
            </a:pPr>
            <a:r>
              <a:rPr lang="fr-FR" sz="1600" u="sng" cap="small" dirty="0">
                <a:latin typeface="Calibri" panose="020F0502020204030204" pitchFamily="34" charset="0"/>
                <a:ea typeface="Calibri" panose="020F0502020204030204" pitchFamily="34" charset="0"/>
                <a:cs typeface="Times New Roman" panose="02020603050405020304" pitchFamily="18" charset="0"/>
              </a:rPr>
              <a:t>Les qualités physiques</a:t>
            </a:r>
            <a:r>
              <a:rPr lang="fr-FR" sz="1600" dirty="0">
                <a:latin typeface="Calibri" panose="020F0502020204030204" pitchFamily="34" charset="0"/>
                <a:ea typeface="Calibri" panose="020F0502020204030204" pitchFamily="34" charset="0"/>
                <a:cs typeface="Times New Roman" panose="02020603050405020304" pitchFamily="18" charset="0"/>
              </a:rPr>
              <a:t> :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6FA915F5-402F-4785-9E89-9EF77ADAEEA6}"/>
              </a:ext>
            </a:extLst>
          </p:cNvPr>
          <p:cNvPicPr>
            <a:picLocks noChangeAspect="1"/>
          </p:cNvPicPr>
          <p:nvPr/>
        </p:nvPicPr>
        <p:blipFill>
          <a:blip r:embed="rId2"/>
          <a:stretch>
            <a:fillRect/>
          </a:stretch>
        </p:blipFill>
        <p:spPr>
          <a:xfrm>
            <a:off x="664233" y="687368"/>
            <a:ext cx="4477110" cy="6112978"/>
          </a:xfrm>
          <a:prstGeom prst="rect">
            <a:avLst/>
          </a:prstGeom>
        </p:spPr>
      </p:pic>
      <p:sp>
        <p:nvSpPr>
          <p:cNvPr id="4" name="Rectangle 3">
            <a:extLst>
              <a:ext uri="{FF2B5EF4-FFF2-40B4-BE49-F238E27FC236}">
                <a16:creationId xmlns:a16="http://schemas.microsoft.com/office/drawing/2014/main" id="{F8774775-1C18-41D5-B631-4326B30BCF2B}"/>
              </a:ext>
            </a:extLst>
          </p:cNvPr>
          <p:cNvSpPr/>
          <p:nvPr/>
        </p:nvSpPr>
        <p:spPr>
          <a:xfrm>
            <a:off x="5298987" y="6154015"/>
            <a:ext cx="6096000" cy="646331"/>
          </a:xfrm>
          <a:prstGeom prst="rect">
            <a:avLst/>
          </a:prstGeom>
        </p:spPr>
        <p:txBody>
          <a:bodyPr>
            <a:spAutoFit/>
          </a:bodyPr>
          <a:lstStyle/>
          <a:p>
            <a:r>
              <a:rPr lang="it-IT" dirty="0"/>
              <a:t>Le Guarde, Arno Breker, 1942</a:t>
            </a:r>
          </a:p>
          <a:p>
            <a:endParaRPr lang="it-IT" dirty="0"/>
          </a:p>
        </p:txBody>
      </p:sp>
      <p:sp>
        <p:nvSpPr>
          <p:cNvPr id="5" name="Rectangle 4">
            <a:extLst>
              <a:ext uri="{FF2B5EF4-FFF2-40B4-BE49-F238E27FC236}">
                <a16:creationId xmlns:a16="http://schemas.microsoft.com/office/drawing/2014/main" id="{5D843D15-DC93-480C-A494-1402991B5F46}"/>
              </a:ext>
            </a:extLst>
          </p:cNvPr>
          <p:cNvSpPr/>
          <p:nvPr/>
        </p:nvSpPr>
        <p:spPr>
          <a:xfrm>
            <a:off x="5618671" y="2405028"/>
            <a:ext cx="6096000" cy="1631216"/>
          </a:xfrm>
          <a:prstGeom prst="rect">
            <a:avLst/>
          </a:prstGeom>
          <a:solidFill>
            <a:schemeClr val="bg1">
              <a:lumMod val="85000"/>
            </a:schemeClr>
          </a:solidFill>
          <a:ln w="38100">
            <a:solidFill>
              <a:schemeClr val="tx1"/>
            </a:solidFill>
          </a:ln>
        </p:spPr>
        <p:txBody>
          <a:bodyPr>
            <a:spAutoFit/>
          </a:bodyPr>
          <a:lstStyle/>
          <a:p>
            <a:pPr algn="ctr"/>
            <a:r>
              <a:rPr lang="fr-FR" sz="2000" dirty="0">
                <a:latin typeface="Calibri" panose="020F0502020204030204" pitchFamily="34" charset="0"/>
                <a:ea typeface="Calibri" panose="020F0502020204030204" pitchFamily="34" charset="0"/>
                <a:cs typeface="Times New Roman" panose="02020603050405020304" pitchFamily="18" charset="0"/>
              </a:rPr>
              <a:t>Hitler a lui-même brossé le portrait de l’Homme qu’il voulait créer : </a:t>
            </a:r>
          </a:p>
          <a:p>
            <a:pPr algn="ctr"/>
            <a:endParaRPr lang="fr-FR" sz="2000" b="1" dirty="0">
              <a:latin typeface="Calibri" panose="020F0502020204030204" pitchFamily="34" charset="0"/>
              <a:ea typeface="Calibri" panose="020F0502020204030204" pitchFamily="34" charset="0"/>
              <a:cs typeface="Times New Roman" panose="02020603050405020304" pitchFamily="18" charset="0"/>
            </a:endParaRPr>
          </a:p>
          <a:p>
            <a:pPr algn="ctr"/>
            <a:r>
              <a:rPr lang="fr-FR" sz="2000" b="1" dirty="0">
                <a:latin typeface="Calibri" panose="020F0502020204030204" pitchFamily="34" charset="0"/>
                <a:ea typeface="Calibri" panose="020F0502020204030204" pitchFamily="34" charset="0"/>
                <a:cs typeface="Times New Roman" panose="02020603050405020304" pitchFamily="18" charset="0"/>
              </a:rPr>
              <a:t>« </a:t>
            </a:r>
            <a:r>
              <a:rPr lang="fr-FR" sz="2000" b="1" i="1" dirty="0">
                <a:latin typeface="Calibri" panose="020F0502020204030204" pitchFamily="34" charset="0"/>
                <a:ea typeface="Calibri" panose="020F0502020204030204" pitchFamily="34" charset="0"/>
                <a:cs typeface="Times New Roman" panose="02020603050405020304" pitchFamily="18" charset="0"/>
              </a:rPr>
              <a:t>un jeune Allemand rapide comme le lévrier, endurant comme le cuit et dur comme l’acier de Krupp</a:t>
            </a:r>
            <a:r>
              <a:rPr lang="fr-FR" sz="2000" b="1" dirty="0">
                <a:latin typeface="Calibri" panose="020F0502020204030204" pitchFamily="34" charset="0"/>
                <a:ea typeface="Calibri" panose="020F0502020204030204" pitchFamily="34" charset="0"/>
                <a:cs typeface="Times New Roman" panose="02020603050405020304" pitchFamily="18" charset="0"/>
              </a:rPr>
              <a:t> »</a:t>
            </a:r>
            <a:endParaRPr lang="fr-FR" sz="2000" b="1" dirty="0"/>
          </a:p>
        </p:txBody>
      </p:sp>
    </p:spTree>
    <p:extLst>
      <p:ext uri="{BB962C8B-B14F-4D97-AF65-F5344CB8AC3E}">
        <p14:creationId xmlns:p14="http://schemas.microsoft.com/office/powerpoint/2010/main" val="269067918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534</TotalTime>
  <Words>783</Words>
  <Application>Microsoft Office PowerPoint</Application>
  <PresentationFormat>Grand écran</PresentationFormat>
  <Paragraphs>140</Paragraphs>
  <Slides>35</Slides>
  <Notes>0</Notes>
  <HiddenSlides>0</HiddenSlides>
  <MMClips>4</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35</vt:i4>
      </vt:variant>
    </vt:vector>
  </HeadingPairs>
  <TitlesOfParts>
    <vt:vector size="41" baseType="lpstr">
      <vt:lpstr>Arial</vt:lpstr>
      <vt:lpstr>Calibri</vt:lpstr>
      <vt:lpstr>Calibri Light</vt:lpstr>
      <vt:lpstr>Linux Libertine</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Magali et Greg</dc:creator>
  <cp:lastModifiedBy>marie-chistine gontier</cp:lastModifiedBy>
  <cp:revision>61</cp:revision>
  <cp:lastPrinted>2019-01-20T16:06:34Z</cp:lastPrinted>
  <dcterms:created xsi:type="dcterms:W3CDTF">2019-01-14T09:21:34Z</dcterms:created>
  <dcterms:modified xsi:type="dcterms:W3CDTF">2019-02-05T16:16:53Z</dcterms:modified>
</cp:coreProperties>
</file>