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93" r:id="rId2"/>
    <p:sldId id="256" r:id="rId3"/>
    <p:sldId id="292" r:id="rId4"/>
    <p:sldId id="294" r:id="rId5"/>
    <p:sldId id="264" r:id="rId6"/>
    <p:sldId id="295" r:id="rId7"/>
    <p:sldId id="263" r:id="rId8"/>
    <p:sldId id="288" r:id="rId9"/>
    <p:sldId id="257" r:id="rId10"/>
    <p:sldId id="277" r:id="rId11"/>
    <p:sldId id="291" r:id="rId12"/>
    <p:sldId id="281" r:id="rId13"/>
    <p:sldId id="282" r:id="rId14"/>
    <p:sldId id="283" r:id="rId15"/>
    <p:sldId id="284" r:id="rId16"/>
    <p:sldId id="285" r:id="rId17"/>
    <p:sldId id="286" r:id="rId18"/>
    <p:sldId id="287" r:id="rId19"/>
    <p:sldId id="266" r:id="rId20"/>
    <p:sldId id="289" r:id="rId21"/>
    <p:sldId id="272" r:id="rId22"/>
    <p:sldId id="268" r:id="rId23"/>
    <p:sldId id="270" r:id="rId24"/>
    <p:sldId id="271" r:id="rId25"/>
    <p:sldId id="269" r:id="rId26"/>
    <p:sldId id="278" r:id="rId27"/>
    <p:sldId id="296" r:id="rId28"/>
    <p:sldId id="290" r:id="rId29"/>
    <p:sldId id="273" r:id="rId30"/>
    <p:sldId id="260" r:id="rId31"/>
    <p:sldId id="258" r:id="rId32"/>
    <p:sldId id="259" r:id="rId33"/>
    <p:sldId id="261" r:id="rId34"/>
  </p:sldIdLst>
  <p:sldSz cx="12192000" cy="6858000"/>
  <p:notesSz cx="6858000"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95427"/>
          </a:xfrm>
          <a:prstGeom prst="rect">
            <a:avLst/>
          </a:prstGeom>
        </p:spPr>
        <p:txBody>
          <a:bodyPr vert="horz" lIns="91440" tIns="45720" rIns="91440" bIns="45720" rtlCol="0"/>
          <a:lstStyle>
            <a:lvl1pPr algn="r">
              <a:defRPr sz="1200"/>
            </a:lvl1pPr>
          </a:lstStyle>
          <a:p>
            <a:fld id="{93CEBF46-A6B4-41C8-852A-FE90F4C81924}" type="datetimeFigureOut">
              <a:rPr lang="fr-FR" smtClean="0"/>
              <a:t>18/01/2017</a:t>
            </a:fld>
            <a:endParaRPr lang="fr-FR"/>
          </a:p>
        </p:txBody>
      </p:sp>
      <p:sp>
        <p:nvSpPr>
          <p:cNvPr id="4" name="Espace réservé du pied de page 3"/>
          <p:cNvSpPr>
            <a:spLocks noGrp="1"/>
          </p:cNvSpPr>
          <p:nvPr>
            <p:ph type="ftr" sz="quarter" idx="2"/>
          </p:nvPr>
        </p:nvSpPr>
        <p:spPr>
          <a:xfrm>
            <a:off x="0" y="9378824"/>
            <a:ext cx="2971800" cy="49542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378824"/>
            <a:ext cx="2971800" cy="495426"/>
          </a:xfrm>
          <a:prstGeom prst="rect">
            <a:avLst/>
          </a:prstGeom>
        </p:spPr>
        <p:txBody>
          <a:bodyPr vert="horz" lIns="91440" tIns="45720" rIns="91440" bIns="45720" rtlCol="0" anchor="b"/>
          <a:lstStyle>
            <a:lvl1pPr algn="r">
              <a:defRPr sz="1200"/>
            </a:lvl1pPr>
          </a:lstStyle>
          <a:p>
            <a:fld id="{0C79DF8B-A18E-4F9E-857A-08C15A213511}" type="slidenum">
              <a:rPr lang="fr-FR" smtClean="0"/>
              <a:t>‹N°›</a:t>
            </a:fld>
            <a:endParaRPr lang="fr-FR"/>
          </a:p>
        </p:txBody>
      </p:sp>
    </p:spTree>
    <p:extLst>
      <p:ext uri="{BB962C8B-B14F-4D97-AF65-F5344CB8AC3E}">
        <p14:creationId xmlns:p14="http://schemas.microsoft.com/office/powerpoint/2010/main" val="13441737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5427"/>
          </a:xfrm>
          <a:prstGeom prst="rect">
            <a:avLst/>
          </a:prstGeom>
        </p:spPr>
        <p:txBody>
          <a:bodyPr vert="horz" lIns="91440" tIns="45720" rIns="91440" bIns="45720" rtlCol="0"/>
          <a:lstStyle>
            <a:lvl1pPr algn="r">
              <a:defRPr sz="1200"/>
            </a:lvl1pPr>
          </a:lstStyle>
          <a:p>
            <a:fld id="{3A9FE9E4-755C-421C-B692-4ABA93B1B9A2}" type="datetimeFigureOut">
              <a:rPr lang="fr-FR" smtClean="0"/>
              <a:t>18/01/2017</a:t>
            </a:fld>
            <a:endParaRPr lang="fr-FR"/>
          </a:p>
        </p:txBody>
      </p:sp>
      <p:sp>
        <p:nvSpPr>
          <p:cNvPr id="4" name="Espace réservé de l'image des diapositives 3"/>
          <p:cNvSpPr>
            <a:spLocks noGrp="1" noRot="1" noChangeAspect="1"/>
          </p:cNvSpPr>
          <p:nvPr>
            <p:ph type="sldImg" idx="2"/>
          </p:nvPr>
        </p:nvSpPr>
        <p:spPr>
          <a:xfrm>
            <a:off x="466725" y="1233488"/>
            <a:ext cx="5924550" cy="3333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8824"/>
            <a:ext cx="2971800" cy="49542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378824"/>
            <a:ext cx="2971800" cy="495426"/>
          </a:xfrm>
          <a:prstGeom prst="rect">
            <a:avLst/>
          </a:prstGeom>
        </p:spPr>
        <p:txBody>
          <a:bodyPr vert="horz" lIns="91440" tIns="45720" rIns="91440" bIns="45720" rtlCol="0" anchor="b"/>
          <a:lstStyle>
            <a:lvl1pPr algn="r">
              <a:defRPr sz="1200"/>
            </a:lvl1pPr>
          </a:lstStyle>
          <a:p>
            <a:fld id="{C9734B7D-1894-4B34-B0B6-97FB6DB9E418}" type="slidenum">
              <a:rPr lang="fr-FR" smtClean="0"/>
              <a:t>‹N°›</a:t>
            </a:fld>
            <a:endParaRPr lang="fr-FR"/>
          </a:p>
        </p:txBody>
      </p:sp>
    </p:spTree>
    <p:extLst>
      <p:ext uri="{BB962C8B-B14F-4D97-AF65-F5344CB8AC3E}">
        <p14:creationId xmlns:p14="http://schemas.microsoft.com/office/powerpoint/2010/main" val="22264975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7923C2F-08A6-471C-B976-79B6B2AA6DED}" type="datetime1">
              <a:rPr lang="fr-FR" smtClean="0"/>
              <a:t>18/01/2017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1506439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A495FB4-C535-4BB7-80DD-21CCB29CF974}" type="datetime1">
              <a:rPr lang="fr-FR" smtClean="0"/>
              <a:t>18/01/2017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135222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B0E0468-6021-4DE8-9F83-F8B34FDE37D8}" type="datetime1">
              <a:rPr lang="fr-FR" smtClean="0"/>
              <a:t>18/01/2017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28333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7A48B1D-9810-4C75-A78E-5940D516A92F}" type="datetime1">
              <a:rPr lang="fr-FR" smtClean="0"/>
              <a:t>18/01/2017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656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B8FDF1F-2F6D-4E82-8643-5F601FF26258}" type="datetime1">
              <a:rPr lang="fr-FR" smtClean="0"/>
              <a:t>18/01/2017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395482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8B5AAA2-6F05-478F-847D-0E8C72F29A84}" type="datetime1">
              <a:rPr lang="fr-FR" smtClean="0"/>
              <a:t>18/01/2017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266666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B7440F8-6B13-4AFA-8070-72D476C9491C}" type="datetime1">
              <a:rPr lang="fr-FR" smtClean="0"/>
              <a:t>18/01/2017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278606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E90DC3C-F5FE-40F9-B4AC-8B2FAA628F98}" type="datetime1">
              <a:rPr lang="fr-FR" smtClean="0"/>
              <a:t>18/01/2017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265962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6446746-13FC-4E69-96CD-D0CC5C5F674C}" type="datetime1">
              <a:rPr lang="fr-FR" smtClean="0"/>
              <a:t>18/01/2017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65142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F4944DE-895E-40EF-8297-D96611FBAE3C}" type="datetime1">
              <a:rPr lang="fr-FR" smtClean="0"/>
              <a:t>18/01/2017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50188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07F6AC3-7B99-4E8C-867D-0FCFA0429479}" type="datetime1">
              <a:rPr lang="fr-FR" smtClean="0"/>
              <a:t>18/01/2017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3D2A28-7BE0-4903-B8FB-E4B8683F4745}" type="slidenum">
              <a:rPr lang="fr-FR" smtClean="0"/>
              <a:t>‹N°›</a:t>
            </a:fld>
            <a:endParaRPr lang="fr-FR"/>
          </a:p>
        </p:txBody>
      </p:sp>
    </p:spTree>
    <p:extLst>
      <p:ext uri="{BB962C8B-B14F-4D97-AF65-F5344CB8AC3E}">
        <p14:creationId xmlns:p14="http://schemas.microsoft.com/office/powerpoint/2010/main" val="215310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EE5AD-16E5-41FE-A5AA-F3619D1E52E6}" type="datetime1">
              <a:rPr lang="fr-FR" smtClean="0"/>
              <a:t>18/01/2017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D2A28-7BE0-4903-B8FB-E4B8683F4745}" type="slidenum">
              <a:rPr lang="fr-FR" smtClean="0"/>
              <a:t>‹N°›</a:t>
            </a:fld>
            <a:endParaRPr lang="fr-FR"/>
          </a:p>
        </p:txBody>
      </p:sp>
    </p:spTree>
    <p:extLst>
      <p:ext uri="{BB962C8B-B14F-4D97-AF65-F5344CB8AC3E}">
        <p14:creationId xmlns:p14="http://schemas.microsoft.com/office/powerpoint/2010/main" val="3655762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cairn.info/revue-carrefours-de-l-education-2002-1-page-18.htm"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0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026"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2"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1771650" y="5254391"/>
            <a:ext cx="8867012" cy="774934"/>
          </a:xfrm>
          <a:prstGeom prst="rect">
            <a:avLst/>
          </a:prstGeom>
          <a:noFill/>
        </p:spPr>
        <p:txBody>
          <a:bodyPr vert="horz" lIns="91440" tIns="45720" rIns="91440" bIns="45720" rtlCol="0" anchor="ctr">
            <a:normAutofit/>
          </a:bodyPr>
          <a:lstStyle/>
          <a:p>
            <a:pPr algn="ctr">
              <a:lnSpc>
                <a:spcPct val="70000"/>
              </a:lnSpc>
              <a:spcBef>
                <a:spcPct val="0"/>
              </a:spcBef>
            </a:pPr>
            <a:r>
              <a:rPr lang="en-US" sz="3100" b="1">
                <a:solidFill>
                  <a:schemeClr val="bg1"/>
                </a:solidFill>
                <a:latin typeface="+mj-lt"/>
                <a:ea typeface="+mj-ea"/>
                <a:cs typeface="+mj-cs"/>
              </a:rPr>
              <a:t>INTERVENTION SUR LE SOUVENIR DE LA GRANDE GUERRE : VECTEURS ET INSTRUMENTALISATION. </a:t>
            </a:r>
          </a:p>
        </p:txBody>
      </p:sp>
    </p:spTree>
    <p:extLst>
      <p:ext uri="{BB962C8B-B14F-4D97-AF65-F5344CB8AC3E}">
        <p14:creationId xmlns:p14="http://schemas.microsoft.com/office/powerpoint/2010/main" val="2869330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6/67/Artisanat_de_tranch%C3%A9e%2C_douilles_d%27obus_guerre_1914-1918.jpg/1024px-Artisanat_de_tranch%C3%A9e%2C_douilles_d%27obus_guerre_1914-19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956" y="1248314"/>
            <a:ext cx="3827363" cy="38273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6580" y="5241487"/>
            <a:ext cx="4359479" cy="954107"/>
          </a:xfrm>
          <a:prstGeom prst="rect">
            <a:avLst/>
          </a:prstGeom>
        </p:spPr>
        <p:txBody>
          <a:bodyPr wrap="square">
            <a:spAutoFit/>
          </a:bodyPr>
          <a:lstStyle/>
          <a:p>
            <a:pPr algn="ctr"/>
            <a:r>
              <a:rPr lang="fr-FR" sz="1400" dirty="0"/>
              <a:t>Vases à décor floral Art nouveau, réalisés dans des douilles d’obus. Ces douilles sculptées et gravées sont un exemple typique de l’artisanat de tranchée de la Première Guerre mondiale.</a:t>
            </a:r>
          </a:p>
        </p:txBody>
      </p:sp>
      <p:pic>
        <p:nvPicPr>
          <p:cNvPr id="1028" name="Picture 4" descr="https://upload.wikimedia.org/wikipedia/commons/thumb/a/a3/Andr%C3%A9_Fournier_affiche_expo_Art_pendant_la_guerre_Lausanne_1917.jpg/800px-Andr%C3%A9_Fournier_affiche_expo_Art_pendant_la_guerre_Lausanne_19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287" y="1520457"/>
            <a:ext cx="3039453" cy="46055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3/33/Soldats_belges_artisanat_de_tranch%C3%A9e_1914-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3710" y="1724438"/>
            <a:ext cx="4141059" cy="2595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96967" y="4410404"/>
            <a:ext cx="2977097" cy="261610"/>
          </a:xfrm>
          <a:prstGeom prst="rect">
            <a:avLst/>
          </a:prstGeom>
        </p:spPr>
        <p:txBody>
          <a:bodyPr wrap="none">
            <a:spAutoFit/>
          </a:bodyPr>
          <a:lstStyle/>
          <a:p>
            <a:r>
              <a:rPr lang="fr-FR" sz="1100" dirty="0">
                <a:solidFill>
                  <a:srgbClr val="252525"/>
                </a:solidFill>
                <a:latin typeface="Arial" panose="020B0604020202020204" pitchFamily="34" charset="0"/>
              </a:rPr>
              <a:t>Soldats belges décorant des douilles d’obus.</a:t>
            </a:r>
            <a:endParaRPr lang="fr-FR" sz="1100" dirty="0"/>
          </a:p>
        </p:txBody>
      </p:sp>
      <p:sp>
        <p:nvSpPr>
          <p:cNvPr id="7" name="ZoneTexte 6"/>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Les objets de l’artisanat de tranchée. </a:t>
            </a:r>
          </a:p>
        </p:txBody>
      </p:sp>
    </p:spTree>
    <p:extLst>
      <p:ext uri="{BB962C8B-B14F-4D97-AF65-F5344CB8AC3E}">
        <p14:creationId xmlns:p14="http://schemas.microsoft.com/office/powerpoint/2010/main" val="163534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 paysage : les lieux de mémoire.</a:t>
            </a:r>
          </a:p>
        </p:txBody>
      </p:sp>
      <p:pic>
        <p:nvPicPr>
          <p:cNvPr id="3"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976" y="1289584"/>
            <a:ext cx="3820829" cy="50944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111574" y="6384022"/>
            <a:ext cx="4112746" cy="369332"/>
          </a:xfrm>
          <a:prstGeom prst="rect">
            <a:avLst/>
          </a:prstGeom>
          <a:noFill/>
        </p:spPr>
        <p:txBody>
          <a:bodyPr wrap="square" rtlCol="0">
            <a:spAutoFit/>
          </a:bodyPr>
          <a:lstStyle/>
          <a:p>
            <a:r>
              <a:rPr lang="fr-FR" dirty="0"/>
              <a:t>Monument aux morts d’</a:t>
            </a:r>
            <a:r>
              <a:rPr lang="fr-FR" dirty="0" err="1"/>
              <a:t>Esquerchin</a:t>
            </a:r>
            <a:endParaRPr lang="fr-FR" dirty="0"/>
          </a:p>
        </p:txBody>
      </p:sp>
    </p:spTree>
    <p:extLst>
      <p:ext uri="{BB962C8B-B14F-4D97-AF65-F5344CB8AC3E}">
        <p14:creationId xmlns:p14="http://schemas.microsoft.com/office/powerpoint/2010/main" val="198445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51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122"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t="7122" r="1" b="12427"/>
          <a:stretch/>
        </p:blipFill>
        <p:spPr bwMode="auto">
          <a:xfrm>
            <a:off x="1476461" y="643467"/>
            <a:ext cx="10072071" cy="514551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536303" y="5807184"/>
            <a:ext cx="4112746" cy="646331"/>
          </a:xfrm>
          <a:prstGeom prst="rect">
            <a:avLst/>
          </a:prstGeom>
          <a:noFill/>
        </p:spPr>
        <p:txBody>
          <a:bodyPr wrap="square" rtlCol="0">
            <a:spAutoFit/>
          </a:bodyPr>
          <a:lstStyle/>
          <a:p>
            <a:pPr algn="ctr"/>
            <a:r>
              <a:rPr lang="fr-FR" dirty="0"/>
              <a:t>Monument aux morts de la Tranchée des Baïonnettes</a:t>
            </a:r>
          </a:p>
        </p:txBody>
      </p:sp>
    </p:spTree>
    <p:extLst>
      <p:ext uri="{BB962C8B-B14F-4D97-AF65-F5344CB8AC3E}">
        <p14:creationId xmlns:p14="http://schemas.microsoft.com/office/powerpoint/2010/main" val="3080115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09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098" name="Picture 2" descr="Trench of Bayonets (201558636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82474" y="366630"/>
            <a:ext cx="7601384" cy="507392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536303" y="5807184"/>
            <a:ext cx="4112746" cy="646331"/>
          </a:xfrm>
          <a:prstGeom prst="rect">
            <a:avLst/>
          </a:prstGeom>
          <a:noFill/>
        </p:spPr>
        <p:txBody>
          <a:bodyPr wrap="square" rtlCol="0">
            <a:spAutoFit/>
          </a:bodyPr>
          <a:lstStyle/>
          <a:p>
            <a:pPr algn="ctr"/>
            <a:r>
              <a:rPr lang="fr-FR" dirty="0"/>
              <a:t>Monument aux morts de la Tranchée des Baïonnettes</a:t>
            </a:r>
          </a:p>
        </p:txBody>
      </p:sp>
    </p:spTree>
    <p:extLst>
      <p:ext uri="{BB962C8B-B14F-4D97-AF65-F5344CB8AC3E}">
        <p14:creationId xmlns:p14="http://schemas.microsoft.com/office/powerpoint/2010/main" val="420425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0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074"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t="5881" r="1" b="26004"/>
          <a:stretch/>
        </p:blipFill>
        <p:spPr bwMode="auto">
          <a:xfrm>
            <a:off x="643467" y="367823"/>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30554" y="6075279"/>
            <a:ext cx="6096000" cy="830997"/>
          </a:xfrm>
          <a:prstGeom prst="rect">
            <a:avLst/>
          </a:prstGeom>
        </p:spPr>
        <p:txBody>
          <a:bodyPr>
            <a:spAutoFit/>
          </a:bodyPr>
          <a:lstStyle/>
          <a:p>
            <a:pPr algn="ctr"/>
            <a:r>
              <a:rPr lang="fr-FR" sz="1200" b="1" dirty="0"/>
              <a:t>Le monument de Verdun dans la Meuse a été inauguré le 1er novembre 1928 par André Maginot (ministre de la guerre) il se situe dans l’avenue du Général Mangin sur la place de la Nation à Verdun pour honorer les soldats issus de la commune, morts au front lors de la guerre. </a:t>
            </a:r>
          </a:p>
        </p:txBody>
      </p:sp>
    </p:spTree>
    <p:extLst>
      <p:ext uri="{BB962C8B-B14F-4D97-AF65-F5344CB8AC3E}">
        <p14:creationId xmlns:p14="http://schemas.microsoft.com/office/powerpoint/2010/main" val="403893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6600" y="737506"/>
            <a:ext cx="5798478" cy="496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3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984" y="363894"/>
            <a:ext cx="8049208" cy="6036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000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r="7951" b="2"/>
          <a:stretch/>
        </p:blipFill>
        <p:spPr bwMode="auto">
          <a:xfrm>
            <a:off x="4654296" y="10"/>
            <a:ext cx="7537707"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3.bp.blogspot.com/-aOdQDkdJN5I/UkR9cIM5d0I/AAAAAAAAaGo/_OyzPz9MfR8/s1600/Bar+3.jpg"/>
          <p:cNvPicPr>
            <a:picLocks noChangeAspect="1" noChangeArrowheads="1"/>
          </p:cNvPicPr>
          <p:nvPr/>
        </p:nvPicPr>
        <p:blipFill rotWithShape="1">
          <a:blip r:embed="rId3">
            <a:extLst>
              <a:ext uri="{28A0092B-C50C-407E-A947-70E740481C1C}">
                <a14:useLocalDpi xmlns:a14="http://schemas.microsoft.com/office/drawing/2010/main" val="0"/>
              </a:ext>
            </a:extLst>
          </a:blip>
          <a:srcRect r="6642" b="-3"/>
          <a:stretch/>
        </p:blipFill>
        <p:spPr bwMode="auto">
          <a:xfrm>
            <a:off x="962403" y="979071"/>
            <a:ext cx="6409944" cy="45831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25030" y="228627"/>
            <a:ext cx="4112746" cy="369332"/>
          </a:xfrm>
          <a:prstGeom prst="rect">
            <a:avLst/>
          </a:prstGeom>
          <a:noFill/>
        </p:spPr>
        <p:txBody>
          <a:bodyPr wrap="square" rtlCol="0">
            <a:spAutoFit/>
          </a:bodyPr>
          <a:lstStyle/>
          <a:p>
            <a:r>
              <a:rPr lang="fr-FR" dirty="0"/>
              <a:t>Monument aux morts de Bar-le-Duc</a:t>
            </a:r>
          </a:p>
        </p:txBody>
      </p:sp>
    </p:spTree>
    <p:extLst>
      <p:ext uri="{BB962C8B-B14F-4D97-AF65-F5344CB8AC3E}">
        <p14:creationId xmlns:p14="http://schemas.microsoft.com/office/powerpoint/2010/main" val="73081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904254" y="270242"/>
            <a:ext cx="8346167"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360134" y="5841309"/>
            <a:ext cx="4112746" cy="369332"/>
          </a:xfrm>
          <a:prstGeom prst="rect">
            <a:avLst/>
          </a:prstGeom>
          <a:noFill/>
        </p:spPr>
        <p:txBody>
          <a:bodyPr wrap="square" rtlCol="0">
            <a:spAutoFit/>
          </a:bodyPr>
          <a:lstStyle/>
          <a:p>
            <a:pPr algn="ctr"/>
            <a:r>
              <a:rPr lang="fr-FR" dirty="0"/>
              <a:t>Ossuaire de Douaumont</a:t>
            </a:r>
          </a:p>
        </p:txBody>
      </p:sp>
    </p:spTree>
    <p:extLst>
      <p:ext uri="{BB962C8B-B14F-4D97-AF65-F5344CB8AC3E}">
        <p14:creationId xmlns:p14="http://schemas.microsoft.com/office/powerpoint/2010/main" val="148016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 paysage : les lieux de mémoire.</a:t>
            </a:r>
          </a:p>
        </p:txBody>
      </p:sp>
      <p:pic>
        <p:nvPicPr>
          <p:cNvPr id="3"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934" y="1289584"/>
            <a:ext cx="3820829" cy="50944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363244" y="6384022"/>
            <a:ext cx="4112746" cy="369332"/>
          </a:xfrm>
          <a:prstGeom prst="rect">
            <a:avLst/>
          </a:prstGeom>
          <a:noFill/>
        </p:spPr>
        <p:txBody>
          <a:bodyPr wrap="square" rtlCol="0">
            <a:spAutoFit/>
          </a:bodyPr>
          <a:lstStyle/>
          <a:p>
            <a:r>
              <a:rPr lang="fr-FR" dirty="0"/>
              <a:t>Monument aux morts d’</a:t>
            </a:r>
            <a:r>
              <a:rPr lang="fr-FR" dirty="0" err="1"/>
              <a:t>Esquerchin</a:t>
            </a:r>
            <a:endParaRPr lang="fr-FR" dirty="0"/>
          </a:p>
        </p:txBody>
      </p:sp>
    </p:spTree>
    <p:extLst>
      <p:ext uri="{BB962C8B-B14F-4D97-AF65-F5344CB8AC3E}">
        <p14:creationId xmlns:p14="http://schemas.microsoft.com/office/powerpoint/2010/main" val="2461920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2" y="209725"/>
            <a:ext cx="11862033" cy="1231106"/>
          </a:xfrm>
          <a:prstGeom prst="rect">
            <a:avLst/>
          </a:prstGeom>
          <a:noFill/>
        </p:spPr>
        <p:txBody>
          <a:bodyPr wrap="square" rtlCol="0">
            <a:spAutoFit/>
          </a:bodyPr>
          <a:lstStyle/>
          <a:p>
            <a:r>
              <a:rPr lang="fr-FR" sz="2000" b="1" u="sng" cap="small" dirty="0"/>
              <a:t>Première partie : « Je me souviens de la Grande Guerre »: des souvenirs différents…</a:t>
            </a:r>
            <a:r>
              <a:rPr lang="fr-FR" dirty="0"/>
              <a:t> :</a:t>
            </a:r>
          </a:p>
          <a:p>
            <a:r>
              <a:rPr lang="fr-FR" dirty="0"/>
              <a:t>	</a:t>
            </a:r>
          </a:p>
          <a:p>
            <a:pPr marL="742950" lvl="1" indent="-285750">
              <a:buFont typeface="Wingdings" panose="05000000000000000000" pitchFamily="2" charset="2"/>
              <a:buChar char="ü"/>
            </a:pPr>
            <a:r>
              <a:rPr lang="fr-FR" dirty="0"/>
              <a:t>Verdun au fil du temps … Symbolique des souvenirs différents de l’Arrière, du Front, de l’Etat… </a:t>
            </a:r>
          </a:p>
          <a:p>
            <a:r>
              <a:rPr lang="fr-FR" dirty="0"/>
              <a:t> </a:t>
            </a:r>
          </a:p>
        </p:txBody>
      </p:sp>
      <p:pic>
        <p:nvPicPr>
          <p:cNvPr id="5"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b="3402"/>
          <a:stretch/>
        </p:blipFill>
        <p:spPr bwMode="auto">
          <a:xfrm>
            <a:off x="7094109" y="1440831"/>
            <a:ext cx="3532621" cy="539994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3"/>
          <a:stretch>
            <a:fillRect/>
          </a:stretch>
        </p:blipFill>
        <p:spPr>
          <a:xfrm>
            <a:off x="759816" y="2524972"/>
            <a:ext cx="5657763" cy="2871988"/>
          </a:xfrm>
          <a:prstGeom prst="rect">
            <a:avLst/>
          </a:prstGeom>
        </p:spPr>
      </p:pic>
    </p:spTree>
    <p:extLst>
      <p:ext uri="{BB962C8B-B14F-4D97-AF65-F5344CB8AC3E}">
        <p14:creationId xmlns:p14="http://schemas.microsoft.com/office/powerpoint/2010/main" val="245143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Les cérémonies, la commémoration.  </a:t>
            </a:r>
          </a:p>
        </p:txBody>
      </p:sp>
      <p:sp>
        <p:nvSpPr>
          <p:cNvPr id="7" name="ZoneTexte 6"/>
          <p:cNvSpPr txBox="1"/>
          <p:nvPr/>
        </p:nvSpPr>
        <p:spPr>
          <a:xfrm>
            <a:off x="880102" y="6211669"/>
            <a:ext cx="11057432" cy="646331"/>
          </a:xfrm>
          <a:prstGeom prst="rect">
            <a:avLst/>
          </a:prstGeom>
          <a:noFill/>
        </p:spPr>
        <p:txBody>
          <a:bodyPr wrap="square" rtlCol="0">
            <a:spAutoFit/>
          </a:bodyPr>
          <a:lstStyle/>
          <a:p>
            <a:pPr algn="ctr"/>
            <a:r>
              <a:rPr lang="fr-FR" dirty="0"/>
              <a:t>Cérémonies du 11 novembre 1920, le char décoré transportant le cœur de Gambetta et le canon transportant le cercueil du soldat inconnu devant l'Arc de triomphe, photographie de presse de l'Agence </a:t>
            </a:r>
            <a:r>
              <a:rPr lang="fr-FR" dirty="0" err="1"/>
              <a:t>Rol</a:t>
            </a:r>
            <a:r>
              <a:rPr lang="fr-FR" dirty="0"/>
              <a:t>. </a:t>
            </a:r>
            <a:r>
              <a:rPr lang="fr-FR" dirty="0" err="1"/>
              <a:t>BnF</a:t>
            </a:r>
            <a:r>
              <a:rPr lang="fr-FR" dirty="0"/>
              <a:t>/</a:t>
            </a:r>
            <a:r>
              <a:rPr lang="fr-FR" dirty="0" err="1"/>
              <a:t>Gallica</a:t>
            </a:r>
            <a:endParaRPr lang="fr-FR" dirty="0"/>
          </a:p>
        </p:txBody>
      </p:sp>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936" y="1163832"/>
            <a:ext cx="7735846" cy="4903910"/>
          </a:xfrm>
          <a:prstGeom prst="rect">
            <a:avLst/>
          </a:prstGeom>
        </p:spPr>
      </p:pic>
    </p:spTree>
    <p:extLst>
      <p:ext uri="{BB962C8B-B14F-4D97-AF65-F5344CB8AC3E}">
        <p14:creationId xmlns:p14="http://schemas.microsoft.com/office/powerpoint/2010/main" val="248891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Les programmes scolaires. </a:t>
            </a:r>
            <a:r>
              <a:rPr lang="fr-FR" dirty="0">
                <a:hlinkClick r:id="rId2"/>
              </a:rPr>
              <a:t>http://www.cairn.info/revue-carrefours-de-l-education-2002-1-page-18.htm</a:t>
            </a:r>
            <a:r>
              <a:rPr lang="fr-FR" dirty="0"/>
              <a:t> </a:t>
            </a:r>
          </a:p>
        </p:txBody>
      </p:sp>
      <p:pic>
        <p:nvPicPr>
          <p:cNvPr id="5" name="Image 4"/>
          <p:cNvPicPr>
            <a:picLocks noChangeAspect="1"/>
          </p:cNvPicPr>
          <p:nvPr/>
        </p:nvPicPr>
        <p:blipFill>
          <a:blip r:embed="rId3"/>
          <a:stretch>
            <a:fillRect/>
          </a:stretch>
        </p:blipFill>
        <p:spPr>
          <a:xfrm>
            <a:off x="2206304" y="1163832"/>
            <a:ext cx="5838738" cy="5655897"/>
          </a:xfrm>
          <a:prstGeom prst="rect">
            <a:avLst/>
          </a:prstGeom>
        </p:spPr>
      </p:pic>
    </p:spTree>
    <p:extLst>
      <p:ext uri="{BB962C8B-B14F-4D97-AF65-F5344CB8AC3E}">
        <p14:creationId xmlns:p14="http://schemas.microsoft.com/office/powerpoint/2010/main" val="1839957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Les lettres. </a:t>
            </a:r>
          </a:p>
        </p:txBody>
      </p:sp>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253" y="795062"/>
            <a:ext cx="3822443" cy="5979047"/>
          </a:xfrm>
          <a:prstGeom prst="rect">
            <a:avLst/>
          </a:prstGeom>
        </p:spPr>
      </p:pic>
      <p:sp>
        <p:nvSpPr>
          <p:cNvPr id="3" name="ZoneTexte 2"/>
          <p:cNvSpPr txBox="1"/>
          <p:nvPr/>
        </p:nvSpPr>
        <p:spPr>
          <a:xfrm>
            <a:off x="7029974" y="922789"/>
            <a:ext cx="5162026" cy="369332"/>
          </a:xfrm>
          <a:prstGeom prst="rect">
            <a:avLst/>
          </a:prstGeom>
          <a:noFill/>
        </p:spPr>
        <p:txBody>
          <a:bodyPr wrap="square" rtlCol="0">
            <a:spAutoFit/>
          </a:bodyPr>
          <a:lstStyle/>
          <a:p>
            <a:r>
              <a:rPr lang="fr-FR" dirty="0"/>
              <a:t>Lettre d’Augustin </a:t>
            </a:r>
            <a:r>
              <a:rPr lang="fr-FR" dirty="0" err="1"/>
              <a:t>Astruc</a:t>
            </a:r>
            <a:r>
              <a:rPr lang="fr-FR" dirty="0"/>
              <a:t> du 5 avril 1915</a:t>
            </a:r>
          </a:p>
        </p:txBody>
      </p:sp>
    </p:spTree>
    <p:extLst>
      <p:ext uri="{BB962C8B-B14F-4D97-AF65-F5344CB8AC3E}">
        <p14:creationId xmlns:p14="http://schemas.microsoft.com/office/powerpoint/2010/main" val="3743750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Les livres (en France). </a:t>
            </a:r>
          </a:p>
        </p:txBody>
      </p:sp>
      <p:pic>
        <p:nvPicPr>
          <p:cNvPr id="3"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463" y="1300293"/>
            <a:ext cx="3733745" cy="51152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10" y="1620605"/>
            <a:ext cx="6054996" cy="428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741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3949" y="6151"/>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Les livres (en Allemagne). </a:t>
            </a:r>
          </a:p>
        </p:txBody>
      </p:sp>
      <p:pic>
        <p:nvPicPr>
          <p:cNvPr id="3" name="Picture 4"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099" y="1163832"/>
            <a:ext cx="3393414" cy="4492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754" y="1163832"/>
            <a:ext cx="2980464" cy="45005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832099" y="5664332"/>
            <a:ext cx="3393414" cy="646331"/>
          </a:xfrm>
          <a:prstGeom prst="rect">
            <a:avLst/>
          </a:prstGeom>
          <a:noFill/>
        </p:spPr>
        <p:txBody>
          <a:bodyPr wrap="square" rtlCol="0">
            <a:spAutoFit/>
          </a:bodyPr>
          <a:lstStyle/>
          <a:p>
            <a:pPr algn="ctr"/>
            <a:r>
              <a:rPr lang="fr-FR" dirty="0"/>
              <a:t>Erich-Maria REMARQUE, </a:t>
            </a:r>
            <a:r>
              <a:rPr lang="fr-FR" i="1" dirty="0"/>
              <a:t>À l’Ouest rien de nouveau, </a:t>
            </a:r>
            <a:r>
              <a:rPr lang="fr-FR" dirty="0"/>
              <a:t>1929.</a:t>
            </a:r>
          </a:p>
        </p:txBody>
      </p:sp>
      <p:sp>
        <p:nvSpPr>
          <p:cNvPr id="6" name="ZoneTexte 5"/>
          <p:cNvSpPr txBox="1"/>
          <p:nvPr/>
        </p:nvSpPr>
        <p:spPr>
          <a:xfrm>
            <a:off x="1066279" y="5664332"/>
            <a:ext cx="3393414" cy="646331"/>
          </a:xfrm>
          <a:prstGeom prst="rect">
            <a:avLst/>
          </a:prstGeom>
          <a:noFill/>
        </p:spPr>
        <p:txBody>
          <a:bodyPr wrap="square" rtlCol="0">
            <a:spAutoFit/>
          </a:bodyPr>
          <a:lstStyle/>
          <a:p>
            <a:pPr algn="ctr"/>
            <a:r>
              <a:rPr lang="fr-FR" dirty="0"/>
              <a:t>Ernst JÜNGER, </a:t>
            </a:r>
            <a:r>
              <a:rPr lang="fr-FR" i="1" dirty="0"/>
              <a:t>Orages d’acier, </a:t>
            </a:r>
            <a:r>
              <a:rPr lang="fr-FR" dirty="0"/>
              <a:t>1920.</a:t>
            </a:r>
          </a:p>
        </p:txBody>
      </p:sp>
    </p:spTree>
    <p:extLst>
      <p:ext uri="{BB962C8B-B14F-4D97-AF65-F5344CB8AC3E}">
        <p14:creationId xmlns:p14="http://schemas.microsoft.com/office/powerpoint/2010/main" val="75472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Les médias </a:t>
            </a:r>
            <a:r>
              <a:rPr lang="fr-FR" i="1" dirty="0"/>
              <a:t>(L’Illustration</a:t>
            </a:r>
            <a:r>
              <a:rPr lang="fr-FR" dirty="0"/>
              <a:t>)</a:t>
            </a:r>
            <a:r>
              <a:rPr lang="fr-FR" i="1" dirty="0"/>
              <a:t>.</a:t>
            </a:r>
            <a:r>
              <a:rPr lang="fr-FR" dirty="0"/>
              <a:t> </a:t>
            </a:r>
          </a:p>
        </p:txBody>
      </p:sp>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024" y="1169026"/>
            <a:ext cx="8599427" cy="554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401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677108"/>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742950" lvl="1" indent="-285750">
              <a:buFont typeface="Wingdings" panose="05000000000000000000" pitchFamily="2" charset="2"/>
              <a:buChar char="ü"/>
            </a:pPr>
            <a:r>
              <a:rPr lang="fr-FR" dirty="0"/>
              <a:t>Les médias </a:t>
            </a:r>
            <a:r>
              <a:rPr lang="fr-FR" i="1" dirty="0"/>
              <a:t>(L’Illustration</a:t>
            </a:r>
            <a:r>
              <a:rPr lang="fr-FR" dirty="0"/>
              <a:t>)</a:t>
            </a:r>
            <a:r>
              <a:rPr lang="fr-FR" i="1" dirty="0"/>
              <a:t>.</a:t>
            </a:r>
            <a:r>
              <a:rPr lang="fr-FR" dirty="0"/>
              <a:t> </a:t>
            </a:r>
          </a:p>
        </p:txBody>
      </p:sp>
      <p:pic>
        <p:nvPicPr>
          <p:cNvPr id="7170"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l="7607" t="2578" r="7842" b="7245"/>
          <a:stretch/>
        </p:blipFill>
        <p:spPr bwMode="auto">
          <a:xfrm>
            <a:off x="6371438" y="886833"/>
            <a:ext cx="4026715" cy="57548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948" y="1077184"/>
            <a:ext cx="3985892" cy="572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86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677108"/>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742950" lvl="1" indent="-285750">
              <a:buFont typeface="Wingdings" panose="05000000000000000000" pitchFamily="2" charset="2"/>
              <a:buChar char="ü"/>
            </a:pPr>
            <a:r>
              <a:rPr lang="fr-FR" dirty="0"/>
              <a:t>Les médias</a:t>
            </a:r>
          </a:p>
        </p:txBody>
      </p:sp>
      <p:sp>
        <p:nvSpPr>
          <p:cNvPr id="6" name="Rectangle 5"/>
          <p:cNvSpPr/>
          <p:nvPr/>
        </p:nvSpPr>
        <p:spPr>
          <a:xfrm>
            <a:off x="159390" y="1264338"/>
            <a:ext cx="11920757" cy="6694140"/>
          </a:xfrm>
          <a:prstGeom prst="rect">
            <a:avLst/>
          </a:prstGeom>
        </p:spPr>
        <p:txBody>
          <a:bodyPr wrap="square" numCol="2">
            <a:spAutoFit/>
          </a:bodyPr>
          <a:lstStyle/>
          <a:p>
            <a:r>
              <a:rPr lang="fr-FR" sz="1200" b="1" dirty="0"/>
              <a:t>Quelques extraits de nouvelles fausses volontairement publiées par les journaux français pendant la Première Guerre mondiale :</a:t>
            </a:r>
          </a:p>
          <a:p>
            <a:br>
              <a:rPr lang="fr-FR" sz="1200" dirty="0"/>
            </a:br>
            <a:r>
              <a:rPr lang="fr-FR" sz="1200" dirty="0"/>
              <a:t>"Ma blessure ? Ça ne compte pas... Mais dites bien que tous ces Allemands sont des lâches et que la difficulté est seulement de les approcher. Dans la rencontre où j'ai été atteint, nous avions été obligés de les injurier pour les obliger à se battre.« </a:t>
            </a:r>
            <a:br>
              <a:rPr lang="fr-FR" sz="1200" dirty="0"/>
            </a:br>
            <a:r>
              <a:rPr lang="fr-FR" sz="1200" b="1" dirty="0"/>
              <a:t>in </a:t>
            </a:r>
            <a:r>
              <a:rPr lang="fr-FR" sz="1200" b="1" i="1" dirty="0"/>
              <a:t>Écho de Paris</a:t>
            </a:r>
            <a:r>
              <a:rPr lang="fr-FR" sz="1200" b="1" dirty="0"/>
              <a:t>, " Récit d'un blessé ", Franc-Nohain, 15 août 1914</a:t>
            </a:r>
            <a:endParaRPr lang="fr-FR" sz="1200" dirty="0"/>
          </a:p>
          <a:p>
            <a:br>
              <a:rPr lang="fr-FR" sz="1200" dirty="0"/>
            </a:br>
            <a:r>
              <a:rPr lang="fr-FR" sz="1200" dirty="0"/>
              <a:t>" Les Allemands tirent fort mal et fort bas ; quant aux obus, ils n'éclatent pas dans la proportion de 80 %." (</a:t>
            </a:r>
            <a:br>
              <a:rPr lang="fr-FR" sz="1200" dirty="0"/>
            </a:br>
            <a:r>
              <a:rPr lang="fr-FR" sz="1200" b="1" dirty="0"/>
              <a:t>in </a:t>
            </a:r>
            <a:r>
              <a:rPr lang="fr-FR" sz="1200" b="1" u="sng" dirty="0"/>
              <a:t>Journal</a:t>
            </a:r>
            <a:r>
              <a:rPr lang="fr-FR" sz="1200" b="1" dirty="0"/>
              <a:t>, 19 août 1914</a:t>
            </a:r>
            <a:endParaRPr lang="fr-FR" sz="1200" dirty="0"/>
          </a:p>
          <a:p>
            <a:br>
              <a:rPr lang="fr-FR" sz="1200" dirty="0"/>
            </a:br>
            <a:r>
              <a:rPr lang="fr-FR" sz="1200" dirty="0"/>
              <a:t>« Quant au léger recul qu'il nous a fallu subir en Lorraine, il n'a aucune importance. Incident de guerre tout au plus (...) j'ajoute (...) que l'énorme quantité de matériel conquis sur les Allemands, témoigne chez eux d'un singulier affaiblissement » </a:t>
            </a:r>
            <a:br>
              <a:rPr lang="fr-FR" sz="1200" b="1" dirty="0"/>
            </a:br>
            <a:r>
              <a:rPr lang="fr-FR" sz="1200" b="1" dirty="0"/>
              <a:t>lieutenant-colonel Rousset dans </a:t>
            </a:r>
            <a:r>
              <a:rPr lang="fr-FR" sz="1200" b="1" u="sng" dirty="0"/>
              <a:t>Le Petit Parisien</a:t>
            </a:r>
            <a:r>
              <a:rPr lang="fr-FR" sz="1200" b="1" dirty="0"/>
              <a:t>, 22 août 1914</a:t>
            </a:r>
          </a:p>
          <a:p>
            <a:endParaRPr lang="fr-FR" sz="1200" dirty="0"/>
          </a:p>
          <a:p>
            <a:r>
              <a:rPr lang="fr-FR" sz="1200" dirty="0"/>
              <a:t>" Leur artillerie lourde est comme eux, elle n'est que bluff. Leurs projectiles ont très peu d'efficacité... et tous les éclats... vous font simplement des bleus." (</a:t>
            </a:r>
            <a:br>
              <a:rPr lang="fr-FR" sz="1200" dirty="0"/>
            </a:br>
            <a:r>
              <a:rPr lang="fr-FR" sz="1200" b="1" dirty="0"/>
              <a:t>in </a:t>
            </a:r>
            <a:r>
              <a:rPr lang="fr-FR" sz="1200" b="1" u="sng" dirty="0"/>
              <a:t>Le Matin</a:t>
            </a:r>
            <a:r>
              <a:rPr lang="fr-FR" sz="1200" b="1" dirty="0"/>
              <a:t>, Lettre du front, 15 septembre 1914</a:t>
            </a:r>
            <a:endParaRPr lang="fr-FR" sz="1200" dirty="0"/>
          </a:p>
          <a:p>
            <a:br>
              <a:rPr lang="fr-FR" sz="1200" dirty="0"/>
            </a:br>
            <a:r>
              <a:rPr lang="fr-FR" sz="1200" dirty="0"/>
              <a:t>« Nos troupes, d'ailleurs, maintenant, se rient de la mitrailleuse (...) On n'y fait plus attention »</a:t>
            </a:r>
            <a:br>
              <a:rPr lang="fr-FR" sz="1200" dirty="0"/>
            </a:br>
            <a:r>
              <a:rPr lang="fr-FR" sz="1200" b="1" dirty="0"/>
              <a:t>in </a:t>
            </a:r>
            <a:r>
              <a:rPr lang="fr-FR" sz="1200" b="1" u="sng" dirty="0"/>
              <a:t>Le Petit Parisien</a:t>
            </a:r>
            <a:r>
              <a:rPr lang="fr-FR" sz="1200" b="1" dirty="0"/>
              <a:t>, L. </a:t>
            </a:r>
            <a:r>
              <a:rPr lang="fr-FR" sz="1200" b="1" dirty="0" err="1"/>
              <a:t>Montel</a:t>
            </a:r>
            <a:r>
              <a:rPr lang="fr-FR" sz="1200" b="1" dirty="0"/>
              <a:t>, 11 octobre 1914</a:t>
            </a:r>
            <a:endParaRPr lang="fr-FR" sz="1200" dirty="0"/>
          </a:p>
          <a:p>
            <a:br>
              <a:rPr lang="fr-FR" sz="1200" dirty="0"/>
            </a:br>
            <a:br>
              <a:rPr lang="fr-FR" sz="1200" dirty="0"/>
            </a:br>
            <a:r>
              <a:rPr lang="fr-FR" sz="1200" dirty="0"/>
              <a:t>«Les obus allemands ne sont pas si méchants qu'ils ont l'air d'être »</a:t>
            </a:r>
            <a:br>
              <a:rPr lang="fr-FR" sz="1200" b="1" dirty="0"/>
            </a:br>
            <a:r>
              <a:rPr lang="fr-FR" sz="1200" b="1" dirty="0"/>
              <a:t>in </a:t>
            </a:r>
            <a:r>
              <a:rPr lang="fr-FR" sz="1200" b="1" u="sng" dirty="0"/>
              <a:t>Le Petit Parisien</a:t>
            </a:r>
            <a:r>
              <a:rPr lang="fr-FR" sz="1200" b="1" dirty="0"/>
              <a:t>, «Lettre de soldat », 19 janvier 1915.</a:t>
            </a:r>
            <a:endParaRPr lang="fr-FR" sz="1200" dirty="0"/>
          </a:p>
          <a:p>
            <a:br>
              <a:rPr lang="fr-FR" sz="1200" dirty="0"/>
            </a:br>
            <a:endParaRPr lang="fr-FR" sz="1200" dirty="0"/>
          </a:p>
          <a:p>
            <a:endParaRPr lang="fr-FR" sz="1200" dirty="0"/>
          </a:p>
          <a:p>
            <a:endParaRPr lang="fr-FR" sz="1200" dirty="0"/>
          </a:p>
          <a:p>
            <a:endParaRPr lang="fr-FR" sz="1200" dirty="0"/>
          </a:p>
          <a:p>
            <a:endParaRPr lang="fr-FR" sz="1200" dirty="0"/>
          </a:p>
          <a:p>
            <a:endParaRPr lang="fr-FR" sz="1200" dirty="0"/>
          </a:p>
          <a:p>
            <a:endParaRPr lang="fr-FR" sz="1200" dirty="0"/>
          </a:p>
          <a:p>
            <a:endParaRPr lang="fr-FR" sz="1200" dirty="0"/>
          </a:p>
          <a:p>
            <a:endParaRPr lang="fr-FR" sz="1200" dirty="0"/>
          </a:p>
          <a:p>
            <a:r>
              <a:rPr lang="fr-FR" sz="1200" dirty="0"/>
              <a:t>"Ils mangent de la paille.« </a:t>
            </a:r>
            <a:br>
              <a:rPr lang="fr-FR" sz="1200" dirty="0"/>
            </a:br>
            <a:r>
              <a:rPr lang="fr-FR" sz="1200" b="1" dirty="0"/>
              <a:t>in </a:t>
            </a:r>
            <a:r>
              <a:rPr lang="fr-FR" sz="1200" b="1" u="sng" dirty="0"/>
              <a:t>Petit Parisien</a:t>
            </a:r>
            <a:r>
              <a:rPr lang="fr-FR" sz="1200" b="1" dirty="0"/>
              <a:t>, 29 février 1915</a:t>
            </a:r>
            <a:endParaRPr lang="fr-FR" sz="1200" dirty="0"/>
          </a:p>
          <a:p>
            <a:br>
              <a:rPr lang="fr-FR" sz="1200" dirty="0"/>
            </a:br>
            <a:r>
              <a:rPr lang="fr-FR" sz="1200" dirty="0"/>
              <a:t>"Leurs légumes ne poussent pas.« </a:t>
            </a:r>
            <a:br>
              <a:rPr lang="fr-FR" sz="1200" dirty="0"/>
            </a:br>
            <a:r>
              <a:rPr lang="fr-FR" sz="1200" b="1" dirty="0"/>
              <a:t>in </a:t>
            </a:r>
            <a:r>
              <a:rPr lang="fr-FR" sz="1200" b="1" u="sng" dirty="0"/>
              <a:t>Le Matin</a:t>
            </a:r>
            <a:r>
              <a:rPr lang="fr-FR" sz="1200" b="1" dirty="0"/>
              <a:t>, 26 mars 1915</a:t>
            </a:r>
            <a:endParaRPr lang="fr-FR" sz="1200" dirty="0"/>
          </a:p>
          <a:p>
            <a:br>
              <a:rPr lang="fr-FR" sz="1200" dirty="0"/>
            </a:br>
            <a:r>
              <a:rPr lang="fr-FR" sz="1200" dirty="0"/>
              <a:t>Rien ne pourrait nous arriver de plus heureux que cette recrudescence d'offensive boche »</a:t>
            </a:r>
            <a:br>
              <a:rPr lang="fr-FR" sz="1200" b="1" dirty="0"/>
            </a:br>
            <a:r>
              <a:rPr lang="fr-FR" sz="1200" b="1" dirty="0"/>
              <a:t>général </a:t>
            </a:r>
            <a:r>
              <a:rPr lang="fr-FR" sz="1200" b="1" dirty="0" err="1"/>
              <a:t>Cherfils</a:t>
            </a:r>
            <a:r>
              <a:rPr lang="fr-FR" sz="1200" b="1" dirty="0"/>
              <a:t> dans </a:t>
            </a:r>
            <a:r>
              <a:rPr lang="fr-FR" sz="1200" b="1" u="sng" dirty="0"/>
              <a:t>l'Écho de Paris</a:t>
            </a:r>
            <a:r>
              <a:rPr lang="fr-FR" sz="1200" b="1" dirty="0"/>
              <a:t>, 1er mai 1915.</a:t>
            </a:r>
            <a:endParaRPr lang="fr-FR" sz="1200" dirty="0"/>
          </a:p>
          <a:p>
            <a:br>
              <a:rPr lang="fr-FR" sz="1200" dirty="0"/>
            </a:br>
            <a:r>
              <a:rPr lang="fr-FR" sz="1200" dirty="0"/>
              <a:t>"A part cinq minutes par mois, le danger est très minime, même dans les situations critiques. Je ne sais comment je me passerai de cette vie quand la guerre sera finie. Les blessures ou la mort... c'est l'exception« </a:t>
            </a:r>
            <a:br>
              <a:rPr lang="fr-FR" sz="1200" dirty="0"/>
            </a:br>
            <a:r>
              <a:rPr lang="fr-FR" sz="1200" b="1" dirty="0"/>
              <a:t>in </a:t>
            </a:r>
            <a:r>
              <a:rPr lang="fr-FR" sz="1200" b="1" u="sng" dirty="0"/>
              <a:t>Petit Parisien</a:t>
            </a:r>
            <a:r>
              <a:rPr lang="fr-FR" sz="1200" b="1" dirty="0"/>
              <a:t>, "Lettre de soldat", 22 mai 1915</a:t>
            </a:r>
            <a:endParaRPr lang="fr-FR" sz="1200" dirty="0"/>
          </a:p>
          <a:p>
            <a:br>
              <a:rPr lang="fr-FR" sz="1200" dirty="0"/>
            </a:br>
            <a:r>
              <a:rPr lang="fr-FR" sz="1200" dirty="0"/>
              <a:t>« (...) Mais au moins ceux-là </a:t>
            </a:r>
            <a:r>
              <a:rPr lang="fr-FR" sz="1200" b="1" dirty="0"/>
              <a:t>[tués à la baïonnette] </a:t>
            </a:r>
            <a:r>
              <a:rPr lang="fr-FR" sz="1200" dirty="0"/>
              <a:t>meurent de leur belle mort, dans de nobles combats (...) Avec l'arme blanche, nous retrouvons la poésie (...) des luttes épiques et chevaleresques »</a:t>
            </a:r>
            <a:br>
              <a:rPr lang="fr-FR" sz="1200" b="1" dirty="0"/>
            </a:br>
            <a:r>
              <a:rPr lang="fr-FR" sz="1200" b="1" dirty="0"/>
              <a:t>in </a:t>
            </a:r>
            <a:r>
              <a:rPr lang="fr-FR" sz="1200" b="1" u="sng" dirty="0"/>
              <a:t>L'Écho de Paris</a:t>
            </a:r>
            <a:r>
              <a:rPr lang="fr-FR" sz="1200" b="1" dirty="0"/>
              <a:t>, </a:t>
            </a:r>
            <a:r>
              <a:rPr lang="fr-FR" sz="1200" b="1" dirty="0" err="1"/>
              <a:t>Hébrard</a:t>
            </a:r>
            <a:r>
              <a:rPr lang="fr-FR" sz="1200" b="1" dirty="0"/>
              <a:t> de Villeneuve, 10 juillet 1915.</a:t>
            </a:r>
            <a:endParaRPr lang="fr-FR" sz="1200" dirty="0"/>
          </a:p>
          <a:p>
            <a:br>
              <a:rPr lang="fr-FR" sz="1200" dirty="0"/>
            </a:br>
            <a:br>
              <a:rPr lang="fr-FR" sz="1200" dirty="0"/>
            </a:br>
            <a:r>
              <a:rPr lang="fr-FR" sz="1200" dirty="0"/>
              <a:t>"Les cadavres boches sentent plus mauvais que ceux des Français.« </a:t>
            </a:r>
            <a:br>
              <a:rPr lang="fr-FR" sz="1200" dirty="0"/>
            </a:br>
            <a:r>
              <a:rPr lang="fr-FR" sz="1200" b="1" dirty="0"/>
              <a:t>in </a:t>
            </a:r>
            <a:r>
              <a:rPr lang="fr-FR" sz="1200" b="1" u="sng" dirty="0"/>
              <a:t>Le Matin</a:t>
            </a:r>
            <a:r>
              <a:rPr lang="fr-FR" sz="1200" b="1" dirty="0"/>
              <a:t>, 14 juillet 1915</a:t>
            </a:r>
            <a:endParaRPr lang="fr-FR" sz="1200" dirty="0"/>
          </a:p>
          <a:p>
            <a:br>
              <a:rPr lang="fr-FR" sz="1200" dirty="0"/>
            </a:br>
            <a:r>
              <a:rPr lang="fr-FR" sz="1200" dirty="0"/>
              <a:t>« S'il y a un mouvement en Russie, c'est pour réclamer la guerre à outrance » </a:t>
            </a:r>
            <a:br>
              <a:rPr lang="fr-FR" sz="1200" b="1" dirty="0"/>
            </a:br>
            <a:r>
              <a:rPr lang="fr-FR" sz="1200" b="1" dirty="0"/>
              <a:t>in </a:t>
            </a:r>
            <a:r>
              <a:rPr lang="fr-FR" sz="1200" b="1" u="sng" dirty="0"/>
              <a:t>Écho de Russie</a:t>
            </a:r>
            <a:r>
              <a:rPr lang="fr-FR" sz="1200" b="1" dirty="0"/>
              <a:t>, J. Herbette, 11 janvier 1917</a:t>
            </a:r>
            <a:br>
              <a:rPr lang="fr-FR" sz="1200" b="1" dirty="0"/>
            </a:br>
            <a:br>
              <a:rPr lang="fr-FR" sz="1200" b="1" dirty="0"/>
            </a:br>
            <a:r>
              <a:rPr lang="fr-FR" sz="1200" b="1" dirty="0"/>
              <a:t>Extraits rapportés par Jean-Jacques BECKER, </a:t>
            </a:r>
            <a:r>
              <a:rPr lang="fr-FR" sz="1200" b="1" u="sng" dirty="0"/>
              <a:t>Les Français dans la Grande Guerre</a:t>
            </a:r>
            <a:r>
              <a:rPr lang="fr-FR" sz="1200" b="1" dirty="0"/>
              <a:t>. Paris, Robert Laffont, 1980, 317 p.</a:t>
            </a:r>
            <a:endParaRPr lang="fr-FR" sz="1200" dirty="0"/>
          </a:p>
        </p:txBody>
      </p:sp>
    </p:spTree>
    <p:extLst>
      <p:ext uri="{BB962C8B-B14F-4D97-AF65-F5344CB8AC3E}">
        <p14:creationId xmlns:p14="http://schemas.microsoft.com/office/powerpoint/2010/main" val="983058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 cinéma. </a:t>
            </a:r>
          </a:p>
        </p:txBody>
      </p:sp>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083" y="906011"/>
            <a:ext cx="4382199" cy="584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194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La peinture. </a:t>
            </a:r>
          </a:p>
        </p:txBody>
      </p:sp>
      <p:pic>
        <p:nvPicPr>
          <p:cNvPr id="819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369" y="1163832"/>
            <a:ext cx="5461666" cy="441484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585358" y="5704514"/>
            <a:ext cx="5427677" cy="923330"/>
          </a:xfrm>
          <a:prstGeom prst="rect">
            <a:avLst/>
          </a:prstGeom>
          <a:noFill/>
        </p:spPr>
        <p:txBody>
          <a:bodyPr wrap="square" rtlCol="0">
            <a:spAutoFit/>
          </a:bodyPr>
          <a:lstStyle/>
          <a:p>
            <a:pPr algn="ctr"/>
            <a:r>
              <a:rPr lang="fr-FR" dirty="0"/>
              <a:t>Otto DIX, </a:t>
            </a:r>
            <a:r>
              <a:rPr lang="fr-FR" i="1" dirty="0" err="1"/>
              <a:t>Flandern</a:t>
            </a:r>
            <a:r>
              <a:rPr lang="fr-FR" dirty="0"/>
              <a:t>, 1934-1936, huile et tempera sur toile, 200 x 250 cm, </a:t>
            </a:r>
            <a:r>
              <a:rPr lang="fr-FR" dirty="0" err="1"/>
              <a:t>Staatliche</a:t>
            </a:r>
            <a:r>
              <a:rPr lang="fr-FR" dirty="0"/>
              <a:t> </a:t>
            </a:r>
            <a:r>
              <a:rPr lang="fr-FR" dirty="0" err="1"/>
              <a:t>Museen</a:t>
            </a:r>
            <a:r>
              <a:rPr lang="fr-FR" dirty="0"/>
              <a:t> </a:t>
            </a:r>
            <a:r>
              <a:rPr lang="fr-FR" dirty="0" err="1"/>
              <a:t>Preubischer</a:t>
            </a:r>
            <a:r>
              <a:rPr lang="fr-FR" dirty="0"/>
              <a:t> </a:t>
            </a:r>
            <a:r>
              <a:rPr lang="fr-FR" dirty="0" err="1"/>
              <a:t>Kulturbesitz</a:t>
            </a:r>
            <a:r>
              <a:rPr lang="fr-FR" dirty="0"/>
              <a:t>, Berlin..</a:t>
            </a:r>
          </a:p>
        </p:txBody>
      </p:sp>
      <p:sp>
        <p:nvSpPr>
          <p:cNvPr id="5" name="Rectangle 4"/>
          <p:cNvSpPr/>
          <p:nvPr/>
        </p:nvSpPr>
        <p:spPr>
          <a:xfrm>
            <a:off x="313189" y="5704514"/>
            <a:ext cx="5777218" cy="923330"/>
          </a:xfrm>
          <a:prstGeom prst="rect">
            <a:avLst/>
          </a:prstGeom>
        </p:spPr>
        <p:txBody>
          <a:bodyPr wrap="square">
            <a:spAutoFit/>
          </a:bodyPr>
          <a:lstStyle/>
          <a:p>
            <a:pPr algn="ctr"/>
            <a:r>
              <a:rPr lang="fr-FR" dirty="0"/>
              <a:t>Otto DIX, Die </a:t>
            </a:r>
            <a:r>
              <a:rPr lang="fr-FR" dirty="0" err="1"/>
              <a:t>Skatspieler</a:t>
            </a:r>
            <a:r>
              <a:rPr lang="fr-FR" dirty="0"/>
              <a:t> (Les Joueurs de </a:t>
            </a:r>
            <a:r>
              <a:rPr lang="fr-FR" dirty="0" err="1"/>
              <a:t>skat</a:t>
            </a:r>
            <a:r>
              <a:rPr lang="fr-FR" dirty="0"/>
              <a:t>), 1920, Huile et collages sur toile, 110 × 87 cm, Neue </a:t>
            </a:r>
            <a:r>
              <a:rPr lang="fr-FR" dirty="0" err="1"/>
              <a:t>Nationalgalerie</a:t>
            </a:r>
            <a:r>
              <a:rPr lang="fr-FR" dirty="0"/>
              <a:t>, Berlin. </a:t>
            </a:r>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582" y="1136979"/>
            <a:ext cx="4013040" cy="4567535"/>
          </a:xfrm>
          <a:prstGeom prst="rect">
            <a:avLst/>
          </a:prstGeom>
        </p:spPr>
      </p:pic>
    </p:spTree>
    <p:extLst>
      <p:ext uri="{BB962C8B-B14F-4D97-AF65-F5344CB8AC3E}">
        <p14:creationId xmlns:p14="http://schemas.microsoft.com/office/powerpoint/2010/main" val="420471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2" y="209725"/>
            <a:ext cx="11862033" cy="1231106"/>
          </a:xfrm>
          <a:prstGeom prst="rect">
            <a:avLst/>
          </a:prstGeom>
          <a:noFill/>
        </p:spPr>
        <p:txBody>
          <a:bodyPr wrap="square" rtlCol="0">
            <a:spAutoFit/>
          </a:bodyPr>
          <a:lstStyle/>
          <a:p>
            <a:r>
              <a:rPr lang="fr-FR" sz="2000" b="1" u="sng" cap="small" dirty="0"/>
              <a:t>Première partie : « Je me souviens de la Grande Guerre »: des souvenirs différents…</a:t>
            </a:r>
            <a:r>
              <a:rPr lang="fr-FR" dirty="0"/>
              <a:t> :</a:t>
            </a:r>
          </a:p>
          <a:p>
            <a:r>
              <a:rPr lang="fr-FR" dirty="0"/>
              <a:t>	</a:t>
            </a:r>
          </a:p>
          <a:p>
            <a:pPr marL="742950" lvl="1" indent="-285750">
              <a:buFont typeface="Wingdings" panose="05000000000000000000" pitchFamily="2" charset="2"/>
              <a:buChar char="ü"/>
            </a:pPr>
            <a:r>
              <a:rPr lang="fr-FR" dirty="0"/>
              <a:t>Les souvenirs allemands de la guerre… : Tannenberg</a:t>
            </a:r>
          </a:p>
          <a:p>
            <a:r>
              <a:rPr lang="fr-FR" dirty="0"/>
              <a:t> </a:t>
            </a:r>
          </a:p>
        </p:txBody>
      </p:sp>
      <p:pic>
        <p:nvPicPr>
          <p:cNvPr id="2050"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b="4722"/>
          <a:stretch/>
        </p:blipFill>
        <p:spPr bwMode="auto">
          <a:xfrm>
            <a:off x="631970" y="1407886"/>
            <a:ext cx="6096000" cy="434702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Afficher l'image d'origin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Rectangle 6"/>
          <p:cNvSpPr/>
          <p:nvPr/>
        </p:nvSpPr>
        <p:spPr>
          <a:xfrm>
            <a:off x="699083" y="5966700"/>
            <a:ext cx="6096000" cy="369332"/>
          </a:xfrm>
          <a:prstGeom prst="rect">
            <a:avLst/>
          </a:prstGeom>
          <a:solidFill>
            <a:schemeClr val="bg1">
              <a:lumMod val="85000"/>
            </a:schemeClr>
          </a:solidFill>
        </p:spPr>
        <p:txBody>
          <a:bodyPr>
            <a:spAutoFit/>
          </a:bodyPr>
          <a:lstStyle/>
          <a:p>
            <a:pPr algn="ctr"/>
            <a:r>
              <a:rPr lang="fr-FR" b="1" dirty="0"/>
              <a:t>Hitler au Mémorial de Tannenberg en 1933</a:t>
            </a:r>
          </a:p>
        </p:txBody>
      </p:sp>
      <p:pic>
        <p:nvPicPr>
          <p:cNvPr id="6" name="Image 5"/>
          <p:cNvPicPr>
            <a:picLocks noChangeAspect="1"/>
          </p:cNvPicPr>
          <p:nvPr/>
        </p:nvPicPr>
        <p:blipFill>
          <a:blip r:embed="rId3"/>
          <a:stretch>
            <a:fillRect/>
          </a:stretch>
        </p:blipFill>
        <p:spPr>
          <a:xfrm>
            <a:off x="7346090" y="2290762"/>
            <a:ext cx="4124325" cy="2276475"/>
          </a:xfrm>
          <a:prstGeom prst="rect">
            <a:avLst/>
          </a:prstGeom>
        </p:spPr>
      </p:pic>
    </p:spTree>
    <p:extLst>
      <p:ext uri="{BB962C8B-B14F-4D97-AF65-F5344CB8AC3E}">
        <p14:creationId xmlns:p14="http://schemas.microsoft.com/office/powerpoint/2010/main" val="1543152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501306" cy="954107"/>
          </a:xfrm>
          <a:prstGeom prst="rect">
            <a:avLst/>
          </a:prstGeom>
          <a:noFill/>
        </p:spPr>
        <p:txBody>
          <a:bodyPr wrap="square" rtlCol="0">
            <a:spAutoFit/>
          </a:bodyPr>
          <a:lstStyle/>
          <a:p>
            <a:r>
              <a:rPr lang="fr-FR" sz="2000" b="1" u="sng" cap="small" dirty="0"/>
              <a:t>Troisième partie« Je me souviens de la Grande Guerre »: l’instrumentalisation du souvenir</a:t>
            </a:r>
            <a:r>
              <a:rPr lang="fr-FR" dirty="0"/>
              <a:t> : </a:t>
            </a:r>
          </a:p>
          <a:p>
            <a:endParaRPr lang="fr-FR" dirty="0"/>
          </a:p>
          <a:p>
            <a:pPr marL="742950" lvl="1" indent="-285750">
              <a:buFont typeface="Wingdings" panose="05000000000000000000" pitchFamily="2" charset="2"/>
              <a:buChar char="ü"/>
            </a:pPr>
            <a:r>
              <a:rPr lang="fr-FR" dirty="0"/>
              <a:t>	Le souvenir est utilisé selon les époques pour développer le pacifisme ou le bellicisme… </a:t>
            </a:r>
          </a:p>
        </p:txBody>
      </p:sp>
      <p:sp>
        <p:nvSpPr>
          <p:cNvPr id="2" name="ZoneTexte 1"/>
          <p:cNvSpPr txBox="1"/>
          <p:nvPr/>
        </p:nvSpPr>
        <p:spPr>
          <a:xfrm>
            <a:off x="847288" y="1518407"/>
            <a:ext cx="10125512" cy="369332"/>
          </a:xfrm>
          <a:prstGeom prst="rect">
            <a:avLst/>
          </a:prstGeom>
          <a:noFill/>
        </p:spPr>
        <p:txBody>
          <a:bodyPr wrap="square" rtlCol="0">
            <a:spAutoFit/>
          </a:bodyPr>
          <a:lstStyle/>
          <a:p>
            <a:endParaRPr lang="fr-FR" dirty="0"/>
          </a:p>
        </p:txBody>
      </p:sp>
      <p:pic>
        <p:nvPicPr>
          <p:cNvPr id="5"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369" y="1163832"/>
            <a:ext cx="5461666" cy="441484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585358" y="5704514"/>
            <a:ext cx="5427677" cy="923330"/>
          </a:xfrm>
          <a:prstGeom prst="rect">
            <a:avLst/>
          </a:prstGeom>
          <a:noFill/>
        </p:spPr>
        <p:txBody>
          <a:bodyPr wrap="square" rtlCol="0">
            <a:spAutoFit/>
          </a:bodyPr>
          <a:lstStyle/>
          <a:p>
            <a:pPr algn="ctr"/>
            <a:r>
              <a:rPr lang="fr-FR" dirty="0"/>
              <a:t>Otto DIX, </a:t>
            </a:r>
            <a:r>
              <a:rPr lang="fr-FR" i="1" dirty="0" err="1"/>
              <a:t>Flandern</a:t>
            </a:r>
            <a:r>
              <a:rPr lang="fr-FR" dirty="0"/>
              <a:t>, 1934-1936, huile et tempera sur toile, 200 x 250 cm, </a:t>
            </a:r>
            <a:r>
              <a:rPr lang="fr-FR" dirty="0" err="1"/>
              <a:t>Staatliche</a:t>
            </a:r>
            <a:r>
              <a:rPr lang="fr-FR" dirty="0"/>
              <a:t> </a:t>
            </a:r>
            <a:r>
              <a:rPr lang="fr-FR" dirty="0" err="1"/>
              <a:t>Museen</a:t>
            </a:r>
            <a:r>
              <a:rPr lang="fr-FR" dirty="0"/>
              <a:t> </a:t>
            </a:r>
            <a:r>
              <a:rPr lang="fr-FR" dirty="0" err="1"/>
              <a:t>Preubischer</a:t>
            </a:r>
            <a:r>
              <a:rPr lang="fr-FR" dirty="0"/>
              <a:t> </a:t>
            </a:r>
            <a:r>
              <a:rPr lang="fr-FR" dirty="0" err="1"/>
              <a:t>Kulturbesitz</a:t>
            </a:r>
            <a:r>
              <a:rPr lang="fr-FR" dirty="0"/>
              <a:t>, Berlin..</a:t>
            </a:r>
          </a:p>
        </p:txBody>
      </p:sp>
      <p:sp>
        <p:nvSpPr>
          <p:cNvPr id="7" name="Rectangle 6"/>
          <p:cNvSpPr/>
          <p:nvPr/>
        </p:nvSpPr>
        <p:spPr>
          <a:xfrm>
            <a:off x="313189" y="5704514"/>
            <a:ext cx="5777218" cy="923330"/>
          </a:xfrm>
          <a:prstGeom prst="rect">
            <a:avLst/>
          </a:prstGeom>
        </p:spPr>
        <p:txBody>
          <a:bodyPr wrap="square">
            <a:spAutoFit/>
          </a:bodyPr>
          <a:lstStyle/>
          <a:p>
            <a:pPr algn="ctr"/>
            <a:r>
              <a:rPr lang="fr-FR" dirty="0"/>
              <a:t>Otto Dix, Die </a:t>
            </a:r>
            <a:r>
              <a:rPr lang="fr-FR" dirty="0" err="1"/>
              <a:t>Skatspieler</a:t>
            </a:r>
            <a:r>
              <a:rPr lang="fr-FR" dirty="0"/>
              <a:t> (Les Joueurs de </a:t>
            </a:r>
            <a:r>
              <a:rPr lang="fr-FR" dirty="0" err="1"/>
              <a:t>skat</a:t>
            </a:r>
            <a:r>
              <a:rPr lang="fr-FR" dirty="0"/>
              <a:t>), 1920, Huile et collages sur toile, 110 × 87 cm, Neue </a:t>
            </a:r>
            <a:r>
              <a:rPr lang="fr-FR" dirty="0" err="1"/>
              <a:t>Nationalgalerie</a:t>
            </a:r>
            <a:r>
              <a:rPr lang="fr-FR" dirty="0"/>
              <a:t>, Berlin. </a:t>
            </a:r>
          </a:p>
        </p:txBody>
      </p:sp>
      <p:pic>
        <p:nvPicPr>
          <p:cNvPr id="8" name="Image 7"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582" y="1136979"/>
            <a:ext cx="4013040" cy="4567535"/>
          </a:xfrm>
          <a:prstGeom prst="rect">
            <a:avLst/>
          </a:prstGeom>
        </p:spPr>
      </p:pic>
    </p:spTree>
    <p:extLst>
      <p:ext uri="{BB962C8B-B14F-4D97-AF65-F5344CB8AC3E}">
        <p14:creationId xmlns:p14="http://schemas.microsoft.com/office/powerpoint/2010/main" val="2715616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501306" cy="954107"/>
          </a:xfrm>
          <a:prstGeom prst="rect">
            <a:avLst/>
          </a:prstGeom>
          <a:noFill/>
        </p:spPr>
        <p:txBody>
          <a:bodyPr wrap="square" rtlCol="0">
            <a:spAutoFit/>
          </a:bodyPr>
          <a:lstStyle/>
          <a:p>
            <a:r>
              <a:rPr lang="fr-FR" sz="2000" b="1" u="sng" cap="small" dirty="0"/>
              <a:t>Troisième partie« Je me souviens de la Grande Guerre »: l’instrumentalisation du souvenir</a:t>
            </a:r>
            <a:r>
              <a:rPr lang="fr-FR" dirty="0"/>
              <a:t> : </a:t>
            </a:r>
          </a:p>
          <a:p>
            <a:endParaRPr lang="fr-FR" dirty="0"/>
          </a:p>
          <a:p>
            <a:pPr marL="742950" lvl="1" indent="-285750">
              <a:buFont typeface="Wingdings" panose="05000000000000000000" pitchFamily="2" charset="2"/>
              <a:buChar char="ü"/>
            </a:pPr>
            <a:r>
              <a:rPr lang="fr-FR" dirty="0"/>
              <a:t>	Le souvenir </a:t>
            </a:r>
            <a:r>
              <a:rPr lang="fr-FR" dirty="0" err="1"/>
              <a:t>a-t-il</a:t>
            </a:r>
            <a:r>
              <a:rPr lang="fr-FR" dirty="0"/>
              <a:t> engendré une brutalisation des sociétés et donc facilité l’émergence des régimes totalitaires ? </a:t>
            </a:r>
          </a:p>
        </p:txBody>
      </p:sp>
      <p:sp>
        <p:nvSpPr>
          <p:cNvPr id="2" name="ZoneTexte 1"/>
          <p:cNvSpPr txBox="1"/>
          <p:nvPr/>
        </p:nvSpPr>
        <p:spPr>
          <a:xfrm>
            <a:off x="847288" y="1518407"/>
            <a:ext cx="4362275" cy="646331"/>
          </a:xfrm>
          <a:prstGeom prst="rect">
            <a:avLst/>
          </a:prstGeom>
          <a:noFill/>
        </p:spPr>
        <p:txBody>
          <a:bodyPr wrap="square" rtlCol="0">
            <a:spAutoFit/>
          </a:bodyPr>
          <a:lstStyle/>
          <a:p>
            <a:r>
              <a:rPr lang="fr-FR" dirty="0"/>
              <a:t>Extrait de George </a:t>
            </a:r>
            <a:r>
              <a:rPr lang="fr-FR" dirty="0" err="1"/>
              <a:t>Mosse</a:t>
            </a:r>
            <a:r>
              <a:rPr lang="fr-FR" dirty="0"/>
              <a:t>… Photo d’Hitler dans la Grande Guerre, caricature du Diktat.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19819" t="3609" r="24357" b="8318"/>
          <a:stretch/>
        </p:blipFill>
        <p:spPr>
          <a:xfrm rot="5400000">
            <a:off x="5989738" y="1061206"/>
            <a:ext cx="5125673" cy="6040076"/>
          </a:xfrm>
          <a:prstGeom prst="rect">
            <a:avLst/>
          </a:prstGeom>
        </p:spPr>
      </p:pic>
      <p:pic>
        <p:nvPicPr>
          <p:cNvPr id="6" name="Picture 2" descr="Afficher l'image d'origine"/>
          <p:cNvPicPr>
            <a:picLocks noChangeAspect="1" noChangeArrowheads="1"/>
          </p:cNvPicPr>
          <p:nvPr/>
        </p:nvPicPr>
        <p:blipFill rotWithShape="1">
          <a:blip r:embed="rId3">
            <a:extLst>
              <a:ext uri="{28A0092B-C50C-407E-A947-70E740481C1C}">
                <a14:useLocalDpi xmlns:a14="http://schemas.microsoft.com/office/drawing/2010/main" val="0"/>
              </a:ext>
            </a:extLst>
          </a:blip>
          <a:srcRect b="4722"/>
          <a:stretch/>
        </p:blipFill>
        <p:spPr bwMode="auto">
          <a:xfrm>
            <a:off x="631970" y="2532529"/>
            <a:ext cx="4518870" cy="3222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9083" y="6075162"/>
            <a:ext cx="4518870" cy="369332"/>
          </a:xfrm>
          <a:prstGeom prst="rect">
            <a:avLst/>
          </a:prstGeom>
          <a:solidFill>
            <a:schemeClr val="bg1">
              <a:lumMod val="85000"/>
            </a:schemeClr>
          </a:solidFill>
        </p:spPr>
        <p:txBody>
          <a:bodyPr wrap="square">
            <a:spAutoFit/>
          </a:bodyPr>
          <a:lstStyle/>
          <a:p>
            <a:pPr algn="ctr"/>
            <a:r>
              <a:rPr lang="fr-FR" b="1" dirty="0"/>
              <a:t>Hitler au Mémorial de Tannenberg en 1933</a:t>
            </a:r>
          </a:p>
        </p:txBody>
      </p:sp>
    </p:spTree>
    <p:extLst>
      <p:ext uri="{BB962C8B-B14F-4D97-AF65-F5344CB8AC3E}">
        <p14:creationId xmlns:p14="http://schemas.microsoft.com/office/powerpoint/2010/main" val="661486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501306" cy="1231106"/>
          </a:xfrm>
          <a:prstGeom prst="rect">
            <a:avLst/>
          </a:prstGeom>
          <a:noFill/>
        </p:spPr>
        <p:txBody>
          <a:bodyPr wrap="square" rtlCol="0">
            <a:spAutoFit/>
          </a:bodyPr>
          <a:lstStyle/>
          <a:p>
            <a:r>
              <a:rPr lang="fr-FR" sz="2000" b="1" u="sng" cap="small" dirty="0"/>
              <a:t>Troisième partie« Je me souviens de la Grande Guerre »: l’instrumentalisation du souvenir</a:t>
            </a:r>
            <a:r>
              <a:rPr lang="fr-FR" dirty="0"/>
              <a:t> : </a:t>
            </a:r>
          </a:p>
          <a:p>
            <a:endParaRPr lang="fr-FR" dirty="0"/>
          </a:p>
          <a:p>
            <a:pPr marL="742950" lvl="1" indent="-285750">
              <a:buFont typeface="Wingdings" panose="05000000000000000000" pitchFamily="2" charset="2"/>
              <a:buChar char="ü"/>
            </a:pPr>
            <a:r>
              <a:rPr lang="fr-FR" dirty="0"/>
              <a:t>	Le souvenir a fait et fait l’objet d’une exploitation économique par le biais du tourisme. Peut-on parler de marchandisation du souvenir? </a:t>
            </a:r>
          </a:p>
        </p:txBody>
      </p:sp>
      <p:sp>
        <p:nvSpPr>
          <p:cNvPr id="2" name="ZoneTexte 1"/>
          <p:cNvSpPr txBox="1"/>
          <p:nvPr/>
        </p:nvSpPr>
        <p:spPr>
          <a:xfrm>
            <a:off x="847288" y="1518407"/>
            <a:ext cx="10125512" cy="369332"/>
          </a:xfrm>
          <a:prstGeom prst="rect">
            <a:avLst/>
          </a:prstGeom>
          <a:noFill/>
        </p:spPr>
        <p:txBody>
          <a:bodyPr wrap="square" rtlCol="0">
            <a:spAutoFit/>
          </a:bodyPr>
          <a:lstStyle/>
          <a:p>
            <a:endParaRPr lang="fr-FR" dirty="0"/>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16536" r="10581" b="6982"/>
          <a:stretch/>
        </p:blipFill>
        <p:spPr>
          <a:xfrm rot="5400000">
            <a:off x="7135418" y="2132340"/>
            <a:ext cx="4898007" cy="3129095"/>
          </a:xfrm>
          <a:prstGeom prst="rect">
            <a:avLst/>
          </a:prstGeom>
        </p:spPr>
      </p:pic>
      <p:sp>
        <p:nvSpPr>
          <p:cNvPr id="6" name="Rectangle 5"/>
          <p:cNvSpPr/>
          <p:nvPr/>
        </p:nvSpPr>
        <p:spPr>
          <a:xfrm>
            <a:off x="7136234" y="6223467"/>
            <a:ext cx="4896374" cy="369332"/>
          </a:xfrm>
          <a:prstGeom prst="rect">
            <a:avLst/>
          </a:prstGeom>
        </p:spPr>
        <p:txBody>
          <a:bodyPr wrap="square">
            <a:spAutoFit/>
          </a:bodyPr>
          <a:lstStyle/>
          <a:p>
            <a:pPr algn="ctr"/>
            <a:r>
              <a:rPr lang="fr-FR" dirty="0"/>
              <a:t>Affiche publicitaire des années 1930. </a:t>
            </a:r>
          </a:p>
        </p:txBody>
      </p:sp>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61" y="1518407"/>
            <a:ext cx="6507797" cy="3648429"/>
          </a:xfrm>
          <a:prstGeom prst="rect">
            <a:avLst/>
          </a:prstGeom>
        </p:spPr>
      </p:pic>
    </p:spTree>
    <p:extLst>
      <p:ext uri="{BB962C8B-B14F-4D97-AF65-F5344CB8AC3E}">
        <p14:creationId xmlns:p14="http://schemas.microsoft.com/office/powerpoint/2010/main" val="3480958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501306" cy="1231106"/>
          </a:xfrm>
          <a:prstGeom prst="rect">
            <a:avLst/>
          </a:prstGeom>
          <a:noFill/>
        </p:spPr>
        <p:txBody>
          <a:bodyPr wrap="square" rtlCol="0">
            <a:spAutoFit/>
          </a:bodyPr>
          <a:lstStyle/>
          <a:p>
            <a:r>
              <a:rPr lang="fr-FR" sz="2000" b="1" u="sng" cap="small" dirty="0"/>
              <a:t>Troisième partie« Je me souviens de la Grande Guerre »: l’instrumentalisation du souvenir</a:t>
            </a:r>
            <a:r>
              <a:rPr lang="fr-FR" dirty="0"/>
              <a:t> : </a:t>
            </a:r>
          </a:p>
          <a:p>
            <a:endParaRPr lang="fr-FR" dirty="0"/>
          </a:p>
          <a:p>
            <a:pPr marL="742950" lvl="1" indent="-285750">
              <a:buFont typeface="Wingdings" panose="05000000000000000000" pitchFamily="2" charset="2"/>
              <a:buChar char="ü"/>
            </a:pPr>
            <a:r>
              <a:rPr lang="fr-FR" dirty="0"/>
              <a:t>	Le souvenir est encore instrumentalisé aujourd’hui par V. Poutine qui relance le souvenir de la Grande Guerre ou par certains candidats… </a:t>
            </a:r>
          </a:p>
        </p:txBody>
      </p:sp>
      <p:sp>
        <p:nvSpPr>
          <p:cNvPr id="2" name="ZoneTexte 1"/>
          <p:cNvSpPr txBox="1"/>
          <p:nvPr/>
        </p:nvSpPr>
        <p:spPr>
          <a:xfrm>
            <a:off x="847288" y="1518407"/>
            <a:ext cx="10125512" cy="369332"/>
          </a:xfrm>
          <a:prstGeom prst="rect">
            <a:avLst/>
          </a:prstGeom>
          <a:noFill/>
        </p:spPr>
        <p:txBody>
          <a:bodyPr wrap="square" rtlCol="0">
            <a:spAutoFit/>
          </a:bodyPr>
          <a:lstStyle/>
          <a:p>
            <a:endParaRPr lang="fr-FR" dirty="0"/>
          </a:p>
        </p:txBody>
      </p:sp>
      <p:pic>
        <p:nvPicPr>
          <p:cNvPr id="307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970" y="1703073"/>
            <a:ext cx="65151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26546" y="5545339"/>
            <a:ext cx="6096000" cy="923330"/>
          </a:xfrm>
          <a:prstGeom prst="rect">
            <a:avLst/>
          </a:prstGeom>
          <a:solidFill>
            <a:schemeClr val="bg1">
              <a:lumMod val="85000"/>
            </a:schemeClr>
          </a:solidFill>
        </p:spPr>
        <p:txBody>
          <a:bodyPr>
            <a:spAutoFit/>
          </a:bodyPr>
          <a:lstStyle/>
          <a:p>
            <a:pPr algn="ctr"/>
            <a:r>
              <a:rPr lang="fr-FR" dirty="0"/>
              <a:t>Le président russe a répondu à l’invitation de son homologue slovène, </a:t>
            </a:r>
            <a:r>
              <a:rPr lang="fr-FR" dirty="0" err="1"/>
              <a:t>Borut</a:t>
            </a:r>
            <a:r>
              <a:rPr lang="fr-FR" dirty="0"/>
              <a:t> </a:t>
            </a:r>
            <a:r>
              <a:rPr lang="fr-FR" dirty="0" err="1"/>
              <a:t>Pahor</a:t>
            </a:r>
            <a:r>
              <a:rPr lang="fr-FR" dirty="0"/>
              <a:t>, pour participer aux commémorations de la Première guerre mondiale le 30 juillet 2016.</a:t>
            </a:r>
          </a:p>
        </p:txBody>
      </p:sp>
    </p:spTree>
    <p:extLst>
      <p:ext uri="{BB962C8B-B14F-4D97-AF65-F5344CB8AC3E}">
        <p14:creationId xmlns:p14="http://schemas.microsoft.com/office/powerpoint/2010/main" val="85555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2" y="209725"/>
            <a:ext cx="11862033" cy="1231106"/>
          </a:xfrm>
          <a:prstGeom prst="rect">
            <a:avLst/>
          </a:prstGeom>
          <a:noFill/>
        </p:spPr>
        <p:txBody>
          <a:bodyPr wrap="square" rtlCol="0">
            <a:spAutoFit/>
          </a:bodyPr>
          <a:lstStyle/>
          <a:p>
            <a:r>
              <a:rPr lang="fr-FR" sz="2000" b="1" u="sng" cap="small" dirty="0"/>
              <a:t>Première partie : « Je me souviens de la Grande Guerre »: des souvenirs différents…</a:t>
            </a:r>
            <a:r>
              <a:rPr lang="fr-FR" dirty="0"/>
              <a:t> :</a:t>
            </a:r>
          </a:p>
          <a:p>
            <a:r>
              <a:rPr lang="fr-FR" dirty="0"/>
              <a:t>	</a:t>
            </a:r>
          </a:p>
          <a:p>
            <a:pPr marL="742950" lvl="1" indent="-285750">
              <a:buFont typeface="Wingdings" panose="05000000000000000000" pitchFamily="2" charset="2"/>
              <a:buChar char="ü"/>
            </a:pPr>
            <a:r>
              <a:rPr lang="fr-FR" dirty="0"/>
              <a:t>Des souvenirs qui différent sur le front et à l’arrière : </a:t>
            </a:r>
          </a:p>
          <a:p>
            <a:r>
              <a:rPr lang="fr-FR" dirty="0"/>
              <a:t> </a:t>
            </a:r>
          </a:p>
        </p:txBody>
      </p:sp>
      <p:sp>
        <p:nvSpPr>
          <p:cNvPr id="2" name="AutoShape 4" descr="Afficher l'image d'origin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Rectangle 6"/>
          <p:cNvSpPr/>
          <p:nvPr/>
        </p:nvSpPr>
        <p:spPr>
          <a:xfrm>
            <a:off x="3056389" y="5513695"/>
            <a:ext cx="6096000" cy="646331"/>
          </a:xfrm>
          <a:prstGeom prst="rect">
            <a:avLst/>
          </a:prstGeom>
          <a:solidFill>
            <a:schemeClr val="bg1">
              <a:lumMod val="85000"/>
            </a:schemeClr>
          </a:solidFill>
        </p:spPr>
        <p:txBody>
          <a:bodyPr>
            <a:spAutoFit/>
          </a:bodyPr>
          <a:lstStyle/>
          <a:p>
            <a:pPr algn="ctr"/>
            <a:r>
              <a:rPr lang="fr-FR" b="1" dirty="0"/>
              <a:t>LE FRONT ET L’ARRIERE : DES MEMOIRES QUI SE CONFRONTENT</a:t>
            </a:r>
          </a:p>
        </p:txBody>
      </p:sp>
      <p:pic>
        <p:nvPicPr>
          <p:cNvPr id="3" name="Image 2"/>
          <p:cNvPicPr>
            <a:picLocks noChangeAspect="1"/>
          </p:cNvPicPr>
          <p:nvPr/>
        </p:nvPicPr>
        <p:blipFill>
          <a:blip r:embed="rId2"/>
          <a:stretch>
            <a:fillRect/>
          </a:stretch>
        </p:blipFill>
        <p:spPr>
          <a:xfrm>
            <a:off x="431901" y="1440831"/>
            <a:ext cx="5187324" cy="3715538"/>
          </a:xfrm>
          <a:prstGeom prst="rect">
            <a:avLst/>
          </a:prstGeom>
        </p:spPr>
      </p:pic>
      <p:pic>
        <p:nvPicPr>
          <p:cNvPr id="3074"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599" y="1440831"/>
            <a:ext cx="6081606" cy="370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25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2" y="209725"/>
            <a:ext cx="11862033" cy="1231106"/>
          </a:xfrm>
          <a:prstGeom prst="rect">
            <a:avLst/>
          </a:prstGeom>
          <a:noFill/>
        </p:spPr>
        <p:txBody>
          <a:bodyPr wrap="square" rtlCol="0">
            <a:spAutoFit/>
          </a:bodyPr>
          <a:lstStyle/>
          <a:p>
            <a:r>
              <a:rPr lang="fr-FR" sz="2000" b="1" u="sng" cap="small" dirty="0"/>
              <a:t>Première partie : « Je me souviens de la Grande Guerre »: des souvenirs différents…</a:t>
            </a:r>
            <a:r>
              <a:rPr lang="fr-FR" dirty="0"/>
              <a:t> :</a:t>
            </a:r>
          </a:p>
          <a:p>
            <a:r>
              <a:rPr lang="fr-FR" dirty="0"/>
              <a:t>	</a:t>
            </a:r>
          </a:p>
          <a:p>
            <a:pPr marL="742950" lvl="1" indent="-285750">
              <a:buFont typeface="Wingdings" panose="05000000000000000000" pitchFamily="2" charset="2"/>
              <a:buChar char="ü"/>
            </a:pPr>
            <a:r>
              <a:rPr lang="fr-FR" dirty="0"/>
              <a:t>Des Etats aux mémoires très différentes… </a:t>
            </a:r>
          </a:p>
          <a:p>
            <a:r>
              <a:rPr lang="fr-FR" dirty="0"/>
              <a:t> </a:t>
            </a:r>
          </a:p>
        </p:txBody>
      </p:sp>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2877697"/>
            <a:ext cx="5444456" cy="3636353"/>
          </a:xfrm>
          <a:prstGeom prst="rect">
            <a:avLst/>
          </a:prstGeom>
        </p:spPr>
      </p:pic>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794" y="738231"/>
            <a:ext cx="6072060" cy="4061146"/>
          </a:xfrm>
          <a:prstGeom prst="rect">
            <a:avLst/>
          </a:prstGeom>
        </p:spPr>
      </p:pic>
      <p:sp>
        <p:nvSpPr>
          <p:cNvPr id="5" name="Rectangle 4"/>
          <p:cNvSpPr/>
          <p:nvPr/>
        </p:nvSpPr>
        <p:spPr>
          <a:xfrm>
            <a:off x="5947794" y="4955526"/>
            <a:ext cx="6096000" cy="923330"/>
          </a:xfrm>
          <a:prstGeom prst="rect">
            <a:avLst/>
          </a:prstGeom>
          <a:solidFill>
            <a:schemeClr val="bg1">
              <a:lumMod val="85000"/>
            </a:schemeClr>
          </a:solidFill>
        </p:spPr>
        <p:txBody>
          <a:bodyPr>
            <a:spAutoFit/>
          </a:bodyPr>
          <a:lstStyle/>
          <a:p>
            <a:pPr algn="ctr"/>
            <a:r>
              <a:rPr lang="fr-FR" b="1" dirty="0"/>
              <a:t>Le président français François Hollande et la chancelière allemande Angela Merkel lors d'une cérémonie dans l'ossuaire de Douaumont (Verdun) le 26 mai 2016. </a:t>
            </a:r>
          </a:p>
        </p:txBody>
      </p:sp>
      <p:sp>
        <p:nvSpPr>
          <p:cNvPr id="6" name="Rectangle 5"/>
          <p:cNvSpPr/>
          <p:nvPr/>
        </p:nvSpPr>
        <p:spPr>
          <a:xfrm>
            <a:off x="378203" y="1397685"/>
            <a:ext cx="5141053" cy="1200329"/>
          </a:xfrm>
          <a:prstGeom prst="rect">
            <a:avLst/>
          </a:prstGeom>
          <a:solidFill>
            <a:schemeClr val="bg1">
              <a:lumMod val="85000"/>
            </a:schemeClr>
          </a:solidFill>
        </p:spPr>
        <p:txBody>
          <a:bodyPr wrap="square">
            <a:spAutoFit/>
          </a:bodyPr>
          <a:lstStyle/>
          <a:p>
            <a:pPr algn="ctr"/>
            <a:r>
              <a:rPr lang="fr-FR" b="1" dirty="0"/>
              <a:t>Le président français François Mitterrand et le chancelier allemand Helmut Kohl lors d'une cérémonie dans l'ossuaire de Douaumont (Verdun) le 22 septembre 1984. </a:t>
            </a:r>
          </a:p>
        </p:txBody>
      </p:sp>
    </p:spTree>
    <p:extLst>
      <p:ext uri="{BB962C8B-B14F-4D97-AF65-F5344CB8AC3E}">
        <p14:creationId xmlns:p14="http://schemas.microsoft.com/office/powerpoint/2010/main" val="2270508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2" y="209725"/>
            <a:ext cx="11862033" cy="1231106"/>
          </a:xfrm>
          <a:prstGeom prst="rect">
            <a:avLst/>
          </a:prstGeom>
          <a:noFill/>
        </p:spPr>
        <p:txBody>
          <a:bodyPr wrap="square" rtlCol="0">
            <a:spAutoFit/>
          </a:bodyPr>
          <a:lstStyle/>
          <a:p>
            <a:r>
              <a:rPr lang="fr-FR" sz="2000" b="1" u="sng" cap="small" dirty="0"/>
              <a:t>Première partie : « Je me souviens de la Grande Guerre »: des souvenirs différents…</a:t>
            </a:r>
            <a:r>
              <a:rPr lang="fr-FR" dirty="0"/>
              <a:t> :</a:t>
            </a:r>
          </a:p>
          <a:p>
            <a:r>
              <a:rPr lang="fr-FR" dirty="0"/>
              <a:t>	</a:t>
            </a:r>
          </a:p>
          <a:p>
            <a:pPr marL="742950" lvl="1" indent="-285750">
              <a:buFont typeface="Wingdings" panose="05000000000000000000" pitchFamily="2" charset="2"/>
              <a:buChar char="ü"/>
            </a:pPr>
            <a:r>
              <a:rPr lang="fr-FR" dirty="0"/>
              <a:t>Des Etats aux mémoires très différentes… </a:t>
            </a:r>
          </a:p>
          <a:p>
            <a:r>
              <a:rPr lang="fr-FR" dirty="0"/>
              <a:t> </a:t>
            </a:r>
          </a:p>
        </p:txBody>
      </p:sp>
      <p:pic>
        <p:nvPicPr>
          <p:cNvPr id="7"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t="10260" r="49898" b="12919"/>
          <a:stretch/>
        </p:blipFill>
        <p:spPr bwMode="auto">
          <a:xfrm>
            <a:off x="226502" y="825278"/>
            <a:ext cx="546371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725" y="1899085"/>
            <a:ext cx="5892343" cy="34234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455821" y="6444470"/>
            <a:ext cx="4969042" cy="372979"/>
          </a:xfrm>
          <a:prstGeom prst="rect">
            <a:avLst/>
          </a:prstGeom>
          <a:noFill/>
        </p:spPr>
        <p:txBody>
          <a:bodyPr wrap="square" rtlCol="0">
            <a:spAutoFit/>
          </a:bodyPr>
          <a:lstStyle/>
          <a:p>
            <a:r>
              <a:rPr lang="fr-FR" dirty="0"/>
              <a:t>Le </a:t>
            </a:r>
            <a:r>
              <a:rPr lang="fr-FR" i="1" dirty="0" err="1"/>
              <a:t>Remenbrance</a:t>
            </a:r>
            <a:r>
              <a:rPr lang="fr-FR" i="1" dirty="0"/>
              <a:t> Day</a:t>
            </a:r>
            <a:endParaRPr lang="fr-FR" dirty="0"/>
          </a:p>
        </p:txBody>
      </p:sp>
    </p:spTree>
    <p:extLst>
      <p:ext uri="{BB962C8B-B14F-4D97-AF65-F5344CB8AC3E}">
        <p14:creationId xmlns:p14="http://schemas.microsoft.com/office/powerpoint/2010/main" val="3062195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2" y="209725"/>
            <a:ext cx="11862033" cy="1231106"/>
          </a:xfrm>
          <a:prstGeom prst="rect">
            <a:avLst/>
          </a:prstGeom>
          <a:noFill/>
        </p:spPr>
        <p:txBody>
          <a:bodyPr wrap="square" rtlCol="0">
            <a:spAutoFit/>
          </a:bodyPr>
          <a:lstStyle/>
          <a:p>
            <a:r>
              <a:rPr lang="fr-FR" sz="2000" b="1" u="sng" cap="small" dirty="0"/>
              <a:t>Première partie : « Je me souviens de la Grande Guerre »: des souvenirs différents…</a:t>
            </a:r>
            <a:r>
              <a:rPr lang="fr-FR" dirty="0"/>
              <a:t> :</a:t>
            </a:r>
          </a:p>
          <a:p>
            <a:r>
              <a:rPr lang="fr-FR" dirty="0"/>
              <a:t>	</a:t>
            </a:r>
          </a:p>
          <a:p>
            <a:pPr marL="742950" lvl="1" indent="-285750">
              <a:buFont typeface="Wingdings" panose="05000000000000000000" pitchFamily="2" charset="2"/>
              <a:buChar char="ü"/>
            </a:pPr>
            <a:r>
              <a:rPr lang="fr-FR" dirty="0"/>
              <a:t>Le 28 juin 2014 : vainqueurs et vaincus.</a:t>
            </a:r>
          </a:p>
          <a:p>
            <a:r>
              <a:rPr lang="fr-FR" dirty="0"/>
              <a:t> </a:t>
            </a:r>
          </a:p>
        </p:txBody>
      </p:sp>
      <p:pic>
        <p:nvPicPr>
          <p:cNvPr id="3" name="Picture 2" descr="Une statue de Gavrilo Princip, l'étudiant exalté qui a assassiné l'archiduc héritier d'Autriche François Ferdinand le 28 juin 1914, a été inaugurée vendredi 27 juin 2014 à Sarajevo-Est, la partie serbe de Saraje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761" y="1096172"/>
            <a:ext cx="7764476" cy="43675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12066" y="5513695"/>
            <a:ext cx="6096000" cy="1200329"/>
          </a:xfrm>
          <a:prstGeom prst="rect">
            <a:avLst/>
          </a:prstGeom>
          <a:solidFill>
            <a:schemeClr val="bg1">
              <a:lumMod val="85000"/>
            </a:schemeClr>
          </a:solidFill>
        </p:spPr>
        <p:txBody>
          <a:bodyPr>
            <a:spAutoFit/>
          </a:bodyPr>
          <a:lstStyle/>
          <a:p>
            <a:pPr algn="ctr"/>
            <a:r>
              <a:rPr lang="fr-FR" b="1" dirty="0"/>
              <a:t>A </a:t>
            </a:r>
            <a:r>
              <a:rPr lang="fr-FR" b="1" dirty="0" err="1"/>
              <a:t>Andricgrad</a:t>
            </a:r>
            <a:r>
              <a:rPr lang="fr-FR" b="1" dirty="0"/>
              <a:t>, les Serbes célèbrent entre eux l’attentat de Sarajevo de 1914 en élevant une statue de </a:t>
            </a:r>
            <a:r>
              <a:rPr lang="fr-FR" b="1" dirty="0" err="1"/>
              <a:t>Gavrilo</a:t>
            </a:r>
            <a:r>
              <a:rPr lang="fr-FR" b="1" dirty="0"/>
              <a:t> </a:t>
            </a:r>
            <a:r>
              <a:rPr lang="fr-FR" b="1" dirty="0" err="1"/>
              <a:t>Princip</a:t>
            </a:r>
            <a:endParaRPr lang="fr-FR" b="1" dirty="0"/>
          </a:p>
          <a:p>
            <a:pPr algn="ctr"/>
            <a:r>
              <a:rPr lang="fr-FR" b="1" dirty="0"/>
              <a:t>Les cérémonies du 28 juin ont révélé les divisions des communautés en Bosnie.</a:t>
            </a:r>
          </a:p>
        </p:txBody>
      </p:sp>
    </p:spTree>
    <p:extLst>
      <p:ext uri="{BB962C8B-B14F-4D97-AF65-F5344CB8AC3E}">
        <p14:creationId xmlns:p14="http://schemas.microsoft.com/office/powerpoint/2010/main" val="97391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 paysage de l’Entre-deux-Guerres : les destructions et les victimes. L’affirmation du rôle des anciens combattants.   </a:t>
            </a:r>
          </a:p>
        </p:txBody>
      </p:sp>
      <p:pic>
        <p:nvPicPr>
          <p:cNvPr id="5122"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182" y="1163832"/>
            <a:ext cx="6521740" cy="3350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03" y="2902590"/>
            <a:ext cx="5517779" cy="3724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8052" y="4591337"/>
            <a:ext cx="6096000" cy="646331"/>
          </a:xfrm>
          <a:prstGeom prst="rect">
            <a:avLst/>
          </a:prstGeom>
        </p:spPr>
        <p:txBody>
          <a:bodyPr>
            <a:spAutoFit/>
          </a:bodyPr>
          <a:lstStyle/>
          <a:p>
            <a:pPr algn="ctr"/>
            <a:r>
              <a:rPr lang="fr-FR" dirty="0">
                <a:latin typeface="Arial" panose="020B0604020202020204" pitchFamily="34" charset="0"/>
              </a:rPr>
              <a:t>Réception des « Gueules cassées » aveugles à l'Élysée le 22 mars 1920. </a:t>
            </a:r>
            <a:endParaRPr lang="fr-FR" dirty="0"/>
          </a:p>
        </p:txBody>
      </p:sp>
      <p:sp>
        <p:nvSpPr>
          <p:cNvPr id="8" name="Rectangle 7"/>
          <p:cNvSpPr/>
          <p:nvPr/>
        </p:nvSpPr>
        <p:spPr>
          <a:xfrm>
            <a:off x="683374" y="2054362"/>
            <a:ext cx="4740438" cy="646331"/>
          </a:xfrm>
          <a:prstGeom prst="rect">
            <a:avLst/>
          </a:prstGeom>
        </p:spPr>
        <p:txBody>
          <a:bodyPr wrap="square">
            <a:spAutoFit/>
          </a:bodyPr>
          <a:lstStyle/>
          <a:p>
            <a:pPr algn="ctr"/>
            <a:r>
              <a:rPr lang="fr-FR" dirty="0">
                <a:latin typeface="Arial" panose="020B0604020202020204" pitchFamily="34" charset="0"/>
              </a:rPr>
              <a:t>Délégation de gueules cassées à la Conférence de Paris </a:t>
            </a:r>
            <a:endParaRPr lang="fr-FR" dirty="0"/>
          </a:p>
        </p:txBody>
      </p:sp>
    </p:spTree>
    <p:extLst>
      <p:ext uri="{BB962C8B-B14F-4D97-AF65-F5344CB8AC3E}">
        <p14:creationId xmlns:p14="http://schemas.microsoft.com/office/powerpoint/2010/main" val="573347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503" y="209725"/>
            <a:ext cx="11786532" cy="954107"/>
          </a:xfrm>
          <a:prstGeom prst="rect">
            <a:avLst/>
          </a:prstGeom>
          <a:noFill/>
        </p:spPr>
        <p:txBody>
          <a:bodyPr wrap="square" rtlCol="0">
            <a:spAutoFit/>
          </a:bodyPr>
          <a:lstStyle/>
          <a:p>
            <a:r>
              <a:rPr lang="fr-FR" sz="2000" b="1" u="sng" cap="small" dirty="0"/>
              <a:t>Deuxième partie« Je me souviens de la Grande Guerre »: les vecteurs du souvenir</a:t>
            </a:r>
            <a:r>
              <a:rPr lang="fr-FR" dirty="0"/>
              <a:t> :</a:t>
            </a:r>
          </a:p>
          <a:p>
            <a:pPr marL="285750" indent="-285750">
              <a:buFont typeface="Wingdings" panose="05000000000000000000" pitchFamily="2" charset="2"/>
              <a:buChar char="ü"/>
            </a:pPr>
            <a:endParaRPr lang="fr-FR" dirty="0"/>
          </a:p>
          <a:p>
            <a:pPr marL="742950" lvl="1" indent="-285750">
              <a:buFont typeface="Wingdings" panose="05000000000000000000" pitchFamily="2" charset="2"/>
              <a:buChar char="ü"/>
            </a:pPr>
            <a:r>
              <a:rPr lang="fr-FR" dirty="0"/>
              <a:t>Le paysage : les destructions et les victimes.  </a:t>
            </a:r>
          </a:p>
        </p:txBody>
      </p:sp>
      <p:pic>
        <p:nvPicPr>
          <p:cNvPr id="3" name="Picture 4" descr="Afficher l'image d'orig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509" y="1520941"/>
            <a:ext cx="6836190" cy="455746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007023" y="6149046"/>
            <a:ext cx="4112746" cy="369332"/>
          </a:xfrm>
          <a:prstGeom prst="rect">
            <a:avLst/>
          </a:prstGeom>
          <a:noFill/>
        </p:spPr>
        <p:txBody>
          <a:bodyPr wrap="square" rtlCol="0">
            <a:spAutoFit/>
          </a:bodyPr>
          <a:lstStyle/>
          <a:p>
            <a:r>
              <a:rPr lang="fr-FR" dirty="0"/>
              <a:t>Site du champ de bataille de Vimy</a:t>
            </a:r>
          </a:p>
        </p:txBody>
      </p:sp>
      <p:pic>
        <p:nvPicPr>
          <p:cNvPr id="614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966" y="1520941"/>
            <a:ext cx="4286250" cy="28765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7900289" y="4464257"/>
            <a:ext cx="4112746" cy="646331"/>
          </a:xfrm>
          <a:prstGeom prst="rect">
            <a:avLst/>
          </a:prstGeom>
          <a:noFill/>
        </p:spPr>
        <p:txBody>
          <a:bodyPr wrap="square" rtlCol="0">
            <a:spAutoFit/>
          </a:bodyPr>
          <a:lstStyle/>
          <a:p>
            <a:pPr algn="ctr"/>
            <a:r>
              <a:rPr lang="fr-FR" dirty="0"/>
              <a:t>Carte postale illustrant la destruction de Lens pendant la Grande Guerre</a:t>
            </a:r>
          </a:p>
        </p:txBody>
      </p:sp>
    </p:spTree>
    <p:extLst>
      <p:ext uri="{BB962C8B-B14F-4D97-AF65-F5344CB8AC3E}">
        <p14:creationId xmlns:p14="http://schemas.microsoft.com/office/powerpoint/2010/main" val="10261483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603</Words>
  <Application>Microsoft Office PowerPoint</Application>
  <PresentationFormat>Grand écran</PresentationFormat>
  <Paragraphs>136</Paragraphs>
  <Slides>33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33</vt:i4>
      </vt:variant>
    </vt:vector>
  </HeadingPairs>
  <TitlesOfParts>
    <vt:vector size="38" baseType="lpstr">
      <vt:lpstr>Arial</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Magali et Greg</dc:creator>
  <cp:lastModifiedBy>marie-chistine gontier</cp:lastModifiedBy>
  <cp:revision>48</cp:revision>
  <cp:lastPrinted>2017-01-08T16:10:44Z</cp:lastPrinted>
  <dcterms:created xsi:type="dcterms:W3CDTF">2017-01-08T10:22:04Z</dcterms:created>
  <dcterms:modified xsi:type="dcterms:W3CDTF">2017-01-18T16:15:32Z</dcterms:modified>
</cp:coreProperties>
</file>